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2"/>
  </p:notesMasterIdLst>
  <p:handoutMasterIdLst>
    <p:handoutMasterId r:id="rId43"/>
  </p:handoutMasterIdLst>
  <p:sldIdLst>
    <p:sldId id="323" r:id="rId2"/>
    <p:sldId id="455" r:id="rId3"/>
    <p:sldId id="456" r:id="rId4"/>
    <p:sldId id="457" r:id="rId5"/>
    <p:sldId id="458" r:id="rId6"/>
    <p:sldId id="524" r:id="rId7"/>
    <p:sldId id="570" r:id="rId8"/>
    <p:sldId id="536" r:id="rId9"/>
    <p:sldId id="569" r:id="rId10"/>
    <p:sldId id="560" r:id="rId11"/>
    <p:sldId id="498" r:id="rId12"/>
    <p:sldId id="565" r:id="rId13"/>
    <p:sldId id="571" r:id="rId14"/>
    <p:sldId id="529" r:id="rId15"/>
    <p:sldId id="552" r:id="rId16"/>
    <p:sldId id="567" r:id="rId17"/>
    <p:sldId id="543" r:id="rId18"/>
    <p:sldId id="558" r:id="rId19"/>
    <p:sldId id="559" r:id="rId20"/>
    <p:sldId id="563" r:id="rId21"/>
    <p:sldId id="502" r:id="rId22"/>
    <p:sldId id="553" r:id="rId23"/>
    <p:sldId id="505" r:id="rId24"/>
    <p:sldId id="544" r:id="rId25"/>
    <p:sldId id="555" r:id="rId26"/>
    <p:sldId id="547" r:id="rId27"/>
    <p:sldId id="550" r:id="rId28"/>
    <p:sldId id="551" r:id="rId29"/>
    <p:sldId id="554" r:id="rId30"/>
    <p:sldId id="556" r:id="rId31"/>
    <p:sldId id="564" r:id="rId32"/>
    <p:sldId id="566" r:id="rId33"/>
    <p:sldId id="507" r:id="rId34"/>
    <p:sldId id="516" r:id="rId35"/>
    <p:sldId id="561" r:id="rId36"/>
    <p:sldId id="568" r:id="rId37"/>
    <p:sldId id="562" r:id="rId38"/>
    <p:sldId id="517" r:id="rId39"/>
    <p:sldId id="557" r:id="rId40"/>
    <p:sldId id="410" r:id="rId4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87929" autoAdjust="0"/>
  </p:normalViewPr>
  <p:slideViewPr>
    <p:cSldViewPr>
      <p:cViewPr varScale="1">
        <p:scale>
          <a:sx n="99" d="100"/>
          <a:sy n="9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aha.mmr.cz\dfs\M\kromir\podan&#233;%20&#382;&#225;dos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omir\Desktop\37.%20v&#253;zva%20po&#269;ty%20&#382;&#225;dost&#2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[podané žádosti.xlsx]List6!Kontingenční tabulka 1</c:name>
    <c:fmtId val="6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1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1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delete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cs-CZ"/>
            </a:p>
          </c:txPr>
          <c:showLegendKey val="0"/>
          <c:showVal val="1"/>
          <c:showCatName val="1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delete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List6!$B$3</c:f>
              <c:strCache>
                <c:ptCount val="1"/>
                <c:pt idx="0">
                  <c:v>Počet z kraj</c:v>
                </c:pt>
              </c:strCache>
            </c:strRef>
          </c:tx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Královéhradecký</a:t>
                    </a:r>
                    <a:endParaRPr lang="cs-CZ" dirty="0" smtClean="0"/>
                  </a:p>
                  <a:p>
                    <a:r>
                      <a:rPr lang="en-US" dirty="0" smtClean="0"/>
                      <a:t>3,41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List6!$A$4:$A$17</c:f>
              <c:strCache>
                <c:ptCount val="13"/>
                <c:pt idx="0">
                  <c:v>Jihočeský</c:v>
                </c:pt>
                <c:pt idx="1">
                  <c:v>Jihomoravský</c:v>
                </c:pt>
                <c:pt idx="2">
                  <c:v>Karlovarský</c:v>
                </c:pt>
                <c:pt idx="3">
                  <c:v>Královéhradecký</c:v>
                </c:pt>
                <c:pt idx="4">
                  <c:v>Liberecký</c:v>
                </c:pt>
                <c:pt idx="5">
                  <c:v>Moravskoslezský</c:v>
                </c:pt>
                <c:pt idx="6">
                  <c:v>Olomoucký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Středočeský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Zlínský</c:v>
                </c:pt>
              </c:strCache>
            </c:strRef>
          </c:cat>
          <c:val>
            <c:numRef>
              <c:f>List6!$B$4:$B$17</c:f>
              <c:numCache>
                <c:formatCode>0.00%</c:formatCode>
                <c:ptCount val="13"/>
                <c:pt idx="0">
                  <c:v>0.11363636363636363</c:v>
                </c:pt>
                <c:pt idx="1">
                  <c:v>7.9545454545454544E-2</c:v>
                </c:pt>
                <c:pt idx="2">
                  <c:v>6.25E-2</c:v>
                </c:pt>
                <c:pt idx="3">
                  <c:v>3.4090909090909088E-2</c:v>
                </c:pt>
                <c:pt idx="4">
                  <c:v>3.9772727272727272E-2</c:v>
                </c:pt>
                <c:pt idx="5">
                  <c:v>0.21590909090909091</c:v>
                </c:pt>
                <c:pt idx="6">
                  <c:v>8.5227272727272721E-2</c:v>
                </c:pt>
                <c:pt idx="7">
                  <c:v>4.5454545454545456E-2</c:v>
                </c:pt>
                <c:pt idx="8">
                  <c:v>7.3863636363636367E-2</c:v>
                </c:pt>
                <c:pt idx="9">
                  <c:v>6.8181818181818177E-2</c:v>
                </c:pt>
                <c:pt idx="10">
                  <c:v>4.5454545454545456E-2</c:v>
                </c:pt>
                <c:pt idx="11">
                  <c:v>5.113636363636364E-2</c:v>
                </c:pt>
                <c:pt idx="12">
                  <c:v>8.5227272727272721E-2</c:v>
                </c:pt>
              </c:numCache>
            </c:numRef>
          </c:val>
        </c:ser>
        <c:ser>
          <c:idx val="1"/>
          <c:order val="1"/>
          <c:tx>
            <c:strRef>
              <c:f>List6!$C$3</c:f>
              <c:strCache>
                <c:ptCount val="1"/>
                <c:pt idx="0">
                  <c:v>Součet z počet bytů</c:v>
                </c:pt>
              </c:strCache>
            </c:strRef>
          </c:tx>
          <c:cat>
            <c:strRef>
              <c:f>List6!$A$4:$A$17</c:f>
              <c:strCache>
                <c:ptCount val="13"/>
                <c:pt idx="0">
                  <c:v>Jihočeský</c:v>
                </c:pt>
                <c:pt idx="1">
                  <c:v>Jihomoravský</c:v>
                </c:pt>
                <c:pt idx="2">
                  <c:v>Karlovarský</c:v>
                </c:pt>
                <c:pt idx="3">
                  <c:v>Královéhradecký</c:v>
                </c:pt>
                <c:pt idx="4">
                  <c:v>Liberecký</c:v>
                </c:pt>
                <c:pt idx="5">
                  <c:v>Moravskoslezský</c:v>
                </c:pt>
                <c:pt idx="6">
                  <c:v>Olomoucký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Středočeský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Zlínský</c:v>
                </c:pt>
              </c:strCache>
            </c:strRef>
          </c:cat>
          <c:val>
            <c:numRef>
              <c:f>List6!$C$4:$C$17</c:f>
              <c:numCache>
                <c:formatCode>General</c:formatCode>
                <c:ptCount val="13"/>
                <c:pt idx="0">
                  <c:v>542</c:v>
                </c:pt>
                <c:pt idx="1">
                  <c:v>382</c:v>
                </c:pt>
                <c:pt idx="2">
                  <c:v>420</c:v>
                </c:pt>
                <c:pt idx="3">
                  <c:v>250</c:v>
                </c:pt>
                <c:pt idx="4">
                  <c:v>120</c:v>
                </c:pt>
                <c:pt idx="5">
                  <c:v>1683</c:v>
                </c:pt>
                <c:pt idx="6">
                  <c:v>387</c:v>
                </c:pt>
                <c:pt idx="7">
                  <c:v>486</c:v>
                </c:pt>
                <c:pt idx="8">
                  <c:v>608</c:v>
                </c:pt>
                <c:pt idx="9">
                  <c:v>464</c:v>
                </c:pt>
                <c:pt idx="10">
                  <c:v>439</c:v>
                </c:pt>
                <c:pt idx="11">
                  <c:v>636</c:v>
                </c:pt>
                <c:pt idx="12">
                  <c:v>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09956340548448E-2"/>
          <c:y val="5.3243559939880891E-2"/>
          <c:w val="0.57482649681950237"/>
          <c:h val="0.72083500156167135"/>
        </c:manualLayout>
      </c:layout>
      <c:lineChart>
        <c:grouping val="standard"/>
        <c:varyColors val="0"/>
        <c:ser>
          <c:idx val="0"/>
          <c:order val="0"/>
          <c:tx>
            <c:v>Rozpracované žádost</c:v>
          </c:tx>
          <c:cat>
            <c:numRef>
              <c:f>'vývoj 37. výzva'!$B$4:$B$10</c:f>
              <c:numCache>
                <c:formatCode>m/d/yyyy</c:formatCode>
                <c:ptCount val="7"/>
                <c:pt idx="0">
                  <c:v>42562</c:v>
                </c:pt>
                <c:pt idx="1">
                  <c:v>42563</c:v>
                </c:pt>
                <c:pt idx="2">
                  <c:v>42564</c:v>
                </c:pt>
                <c:pt idx="3">
                  <c:v>42565</c:v>
                </c:pt>
                <c:pt idx="4">
                  <c:v>42566</c:v>
                </c:pt>
                <c:pt idx="5">
                  <c:v>42569</c:v>
                </c:pt>
                <c:pt idx="6">
                  <c:v>42570</c:v>
                </c:pt>
              </c:numCache>
            </c:numRef>
          </c:cat>
          <c:val>
            <c:numRef>
              <c:f>('vývoj 37. výzva'!$C$4:$C$10,'vývoj 37. výzva'!$E$4:$E$10)</c:f>
              <c:numCache>
                <c:formatCode>General</c:formatCode>
                <c:ptCount val="14"/>
                <c:pt idx="0">
                  <c:v>24</c:v>
                </c:pt>
                <c:pt idx="1">
                  <c:v>46</c:v>
                </c:pt>
                <c:pt idx="2">
                  <c:v>60</c:v>
                </c:pt>
                <c:pt idx="3">
                  <c:v>75</c:v>
                </c:pt>
                <c:pt idx="4">
                  <c:v>88</c:v>
                </c:pt>
                <c:pt idx="5">
                  <c:v>102</c:v>
                </c:pt>
                <c:pt idx="6">
                  <c:v>130</c:v>
                </c:pt>
                <c:pt idx="12">
                  <c:v>2</c:v>
                </c:pt>
                <c:pt idx="13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v>Podané žádosti</c:v>
          </c:tx>
          <c:cat>
            <c:numRef>
              <c:f>'vývoj 37. výzva'!$B$4:$B$10</c:f>
              <c:numCache>
                <c:formatCode>m/d/yyyy</c:formatCode>
                <c:ptCount val="7"/>
                <c:pt idx="0">
                  <c:v>42562</c:v>
                </c:pt>
                <c:pt idx="1">
                  <c:v>42563</c:v>
                </c:pt>
                <c:pt idx="2">
                  <c:v>42564</c:v>
                </c:pt>
                <c:pt idx="3">
                  <c:v>42565</c:v>
                </c:pt>
                <c:pt idx="4">
                  <c:v>42566</c:v>
                </c:pt>
                <c:pt idx="5">
                  <c:v>42569</c:v>
                </c:pt>
                <c:pt idx="6">
                  <c:v>42570</c:v>
                </c:pt>
              </c:numCache>
            </c:numRef>
          </c:cat>
          <c:val>
            <c:numRef>
              <c:f>'vývoj 37. výzva'!$E$4:$E$10</c:f>
              <c:numCache>
                <c:formatCode>General</c:formatCode>
                <c:ptCount val="7"/>
                <c:pt idx="5">
                  <c:v>2</c:v>
                </c:pt>
                <c:pt idx="6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v>Příspěvek EFRR podaných žádostí</c:v>
          </c:tx>
          <c:cat>
            <c:numRef>
              <c:f>'vývoj 37. výzva'!$B$4:$B$10</c:f>
              <c:numCache>
                <c:formatCode>m/d/yyyy</c:formatCode>
                <c:ptCount val="7"/>
                <c:pt idx="0">
                  <c:v>42562</c:v>
                </c:pt>
                <c:pt idx="1">
                  <c:v>42563</c:v>
                </c:pt>
                <c:pt idx="2">
                  <c:v>42564</c:v>
                </c:pt>
                <c:pt idx="3">
                  <c:v>42565</c:v>
                </c:pt>
                <c:pt idx="4">
                  <c:v>42566</c:v>
                </c:pt>
                <c:pt idx="5">
                  <c:v>42569</c:v>
                </c:pt>
                <c:pt idx="6">
                  <c:v>42570</c:v>
                </c:pt>
              </c:numCache>
            </c:numRef>
          </c:cat>
          <c:val>
            <c:numRef>
              <c:f>'vývoj 37. výzva'!$D$4:$D$10</c:f>
              <c:numCache>
                <c:formatCode>General</c:formatCode>
                <c:ptCount val="7"/>
                <c:pt idx="5">
                  <c:v>6.36</c:v>
                </c:pt>
                <c:pt idx="6">
                  <c:v>24.3</c:v>
                </c:pt>
              </c:numCache>
            </c:numRef>
          </c:val>
          <c:smooth val="0"/>
        </c:ser>
        <c:ser>
          <c:idx val="3"/>
          <c:order val="3"/>
          <c:tx>
            <c:v>Příspěvěk EFRR rozpracovaných žádostí</c:v>
          </c:tx>
          <c:cat>
            <c:numRef>
              <c:f>'vývoj 37. výzva'!$B$4:$B$10</c:f>
              <c:numCache>
                <c:formatCode>m/d/yyyy</c:formatCode>
                <c:ptCount val="7"/>
                <c:pt idx="0">
                  <c:v>42562</c:v>
                </c:pt>
                <c:pt idx="1">
                  <c:v>42563</c:v>
                </c:pt>
                <c:pt idx="2">
                  <c:v>42564</c:v>
                </c:pt>
                <c:pt idx="3">
                  <c:v>42565</c:v>
                </c:pt>
                <c:pt idx="4">
                  <c:v>42566</c:v>
                </c:pt>
                <c:pt idx="5">
                  <c:v>42569</c:v>
                </c:pt>
                <c:pt idx="6">
                  <c:v>42570</c:v>
                </c:pt>
              </c:numCache>
            </c:numRef>
          </c:cat>
          <c:val>
            <c:numRef>
              <c:f>'vývoj 37. výzva'!$F$4:$F$10</c:f>
              <c:numCache>
                <c:formatCode>General</c:formatCode>
                <c:ptCount val="7"/>
                <c:pt idx="5">
                  <c:v>4.4000000000000004</c:v>
                </c:pt>
                <c:pt idx="6">
                  <c:v>12.4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367808"/>
        <c:axId val="125369344"/>
      </c:lineChart>
      <c:dateAx>
        <c:axId val="1253678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25369344"/>
        <c:crosses val="autoZero"/>
        <c:auto val="1"/>
        <c:lblOffset val="100"/>
        <c:baseTimeUnit val="days"/>
      </c:dateAx>
      <c:valAx>
        <c:axId val="12536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3678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20.7.2016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20.7.2016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ECB58-1AF6-41E8-B1C5-EF73544852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8FCE5-2595-43EA-BDCC-2F5D5E0CDF2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8941A0-5CF2-4F9F-995E-99A89E39D04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AFFB6-B1A5-46DB-98CB-87BF8A2762E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4F2DFD-1C38-427A-A929-D6512D08F8F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B460A-AD6B-4101-BF48-F719EEFC485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BC8A0-0DF6-418C-B5FF-2D198A6E957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E6812-7468-44A3-952F-E04E4323159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A6E4D-5E61-400E-A1B3-79A07E0E952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DB9BE-E405-49C1-BC92-0DA3B65FEF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66CAE-E6B4-418F-B752-8579C8E7223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20.7.2016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9623208A-5F14-4AB0-9AAE-04FE58B95843}" type="datetime1">
              <a:rPr lang="cs-CZ" smtClean="0"/>
              <a:t>20.7.2016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" TargetMode="External"/><Relationship Id="rId2" Type="http://schemas.openxmlformats.org/officeDocument/2006/relationships/hyperlink" Target="http://dotaceeu.cz/cs/microsites/irop/kontak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dotaceeu.cz/cs/microsites/irop/vyzv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37.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2000" b="0" cap="none" dirty="0" smtClean="0">
              <a:latin typeface="Myriad Pro Black"/>
              <a:ea typeface="Myriad Pro Black"/>
              <a:cs typeface="Myriad Pro Black"/>
            </a:endParaRP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„Energetické úspory v bytových domech II“</a:t>
            </a:r>
            <a: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20. 7. 2016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18058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70C0"/>
                </a:solidFill>
              </a:rPr>
              <a:t>16. Výzva IROP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„energetické úspory v bytových domech“ 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340768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Myriad Pro" pitchFamily="34" charset="0"/>
              </a:rPr>
              <a:t>Nejčastější chyby v předkládaných žádostech:</a:t>
            </a:r>
          </a:p>
          <a:p>
            <a:endParaRPr lang="cs-CZ" dirty="0" smtClean="0">
              <a:latin typeface="Myriad Pro" pitchFamily="34" charset="0"/>
            </a:endParaRPr>
          </a:p>
          <a:p>
            <a:r>
              <a:rPr lang="cs-CZ" dirty="0" smtClean="0">
                <a:latin typeface="Myriad Pro" pitchFamily="34" charset="0"/>
              </a:rPr>
              <a:t>1/ neuvedení všech požadovaných indikátorů – výčet indikátorů se liší podle typu předkládaného projektu (v KP14+ jsou předvyplněné pouze dva indikátory, které jsou povinné pro všechny typy předložených projektů). Podrobně rozepsáno v příloze č.2 Specifických pravidel pro žadatele a příjemce</a:t>
            </a:r>
          </a:p>
          <a:p>
            <a:endParaRPr lang="cs-CZ" dirty="0">
              <a:latin typeface="Myriad Pro" pitchFamily="34" charset="0"/>
            </a:endParaRPr>
          </a:p>
          <a:p>
            <a:r>
              <a:rPr lang="cs-CZ" dirty="0" smtClean="0">
                <a:latin typeface="Myriad Pro" pitchFamily="34" charset="0"/>
              </a:rPr>
              <a:t>2/ předmětem podpory není bytový dům nebo žadatelem není vlastník bytového domu</a:t>
            </a:r>
          </a:p>
          <a:p>
            <a:endParaRPr lang="cs-CZ" dirty="0">
              <a:latin typeface="Myriad Pro" pitchFamily="34" charset="0"/>
            </a:endParaRPr>
          </a:p>
          <a:p>
            <a:r>
              <a:rPr lang="cs-CZ" dirty="0" smtClean="0">
                <a:latin typeface="Myriad Pro" pitchFamily="34" charset="0"/>
              </a:rPr>
              <a:t>3/ nedodržení motivačního účinku – práce byly zahájeny (případně výběrové řízení na dodavatele bylo vyhlášeno) před podáním žádosti o podporu</a:t>
            </a:r>
          </a:p>
          <a:p>
            <a:endParaRPr lang="cs-CZ" dirty="0">
              <a:latin typeface="Myriad Pro" pitchFamily="34" charset="0"/>
            </a:endParaRPr>
          </a:p>
          <a:p>
            <a:r>
              <a:rPr lang="cs-CZ" dirty="0" smtClean="0">
                <a:latin typeface="Myriad Pro" pitchFamily="34" charset="0"/>
              </a:rPr>
              <a:t>4/ nedoložení všech povinných příloh (např. průkazů energetické náročnosti pro stav před realizací i pro stav po realizaci)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7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1844824"/>
            <a:ext cx="8749159" cy="4357538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Vyhlášení:</a:t>
            </a:r>
            <a:r>
              <a:rPr lang="cs-CZ" altLang="cs-CZ" sz="2000" dirty="0" smtClean="0"/>
              <a:t>		1. července 2016</a:t>
            </a:r>
            <a:endParaRPr lang="cs-CZ" altLang="cs-CZ" sz="2000" dirty="0"/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Příjem žádostí:</a:t>
            </a:r>
            <a:r>
              <a:rPr lang="cs-CZ" altLang="cs-CZ" sz="2000" dirty="0" smtClean="0"/>
              <a:t>	15. </a:t>
            </a:r>
            <a:r>
              <a:rPr lang="cs-CZ" altLang="cs-CZ" sz="2000" dirty="0"/>
              <a:t>7</a:t>
            </a:r>
            <a:r>
              <a:rPr lang="cs-CZ" altLang="cs-CZ" sz="2000" dirty="0" smtClean="0"/>
              <a:t>. 2016 </a:t>
            </a:r>
            <a:r>
              <a:rPr lang="cs-CZ" altLang="cs-CZ" sz="2000" dirty="0"/>
              <a:t>-</a:t>
            </a:r>
            <a:r>
              <a:rPr lang="cs-CZ" altLang="cs-CZ" sz="2000" dirty="0" smtClean="0"/>
              <a:t> 30. 11. 2017                                  </a:t>
            </a:r>
            <a:endParaRPr lang="cs-CZ" sz="2000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Průběžná výzva </a:t>
            </a:r>
            <a:r>
              <a:rPr lang="cs-CZ" sz="2000" dirty="0" smtClean="0">
                <a:cs typeface="Arial" charset="0"/>
              </a:rPr>
              <a:t>– průběžné hodnocení projektů</a:t>
            </a:r>
            <a:endParaRPr lang="cs-CZ" sz="2000" dirty="0">
              <a:cs typeface="Arial" charset="0"/>
            </a:endParaRPr>
          </a:p>
          <a:p>
            <a:pPr lvl="1" indent="-34290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Datum ukončení realizace projektu:  </a:t>
            </a:r>
            <a:endParaRPr lang="cs-CZ" sz="2000" b="1" dirty="0" smtClean="0"/>
          </a:p>
          <a:p>
            <a:pPr marL="400050" lvl="1" indent="0" fontAlgn="base">
              <a:spcBef>
                <a:spcPts val="0"/>
              </a:spcBef>
              <a:buNone/>
              <a:defRPr/>
            </a:pPr>
            <a:r>
              <a:rPr lang="cs-CZ" sz="2000" dirty="0" smtClean="0"/>
              <a:t>		V </a:t>
            </a:r>
            <a:r>
              <a:rPr lang="cs-CZ" sz="2000" dirty="0"/>
              <a:t>případě projektů s celkovými způsobilými výdaji </a:t>
            </a:r>
            <a:r>
              <a:rPr lang="cs-CZ" sz="2000" dirty="0">
                <a:solidFill>
                  <a:srgbClr val="00B050"/>
                </a:solidFill>
              </a:rPr>
              <a:t>do</a:t>
            </a:r>
            <a:r>
              <a:rPr lang="cs-CZ" sz="2000" dirty="0"/>
              <a:t> 5 mil. </a:t>
            </a:r>
            <a:r>
              <a:rPr lang="cs-CZ" sz="2000" dirty="0" smtClean="0"/>
              <a:t>Kč: 					</a:t>
            </a:r>
            <a:r>
              <a:rPr lang="cs-CZ" sz="2000" dirty="0" smtClean="0">
                <a:solidFill>
                  <a:srgbClr val="00B050"/>
                </a:solidFill>
              </a:rPr>
              <a:t>30. 9. 2019</a:t>
            </a:r>
            <a:r>
              <a:rPr lang="cs-CZ" sz="2000" dirty="0" smtClean="0"/>
              <a:t>. </a:t>
            </a:r>
            <a:endParaRPr lang="cs-CZ" sz="2000" dirty="0"/>
          </a:p>
          <a:p>
            <a:pPr marL="400050" lvl="1" indent="0" fontAlgn="base">
              <a:spcBef>
                <a:spcPts val="600"/>
              </a:spcBef>
              <a:buNone/>
              <a:defRPr/>
            </a:pPr>
            <a:r>
              <a:rPr lang="cs-CZ" sz="2000" dirty="0" smtClean="0"/>
              <a:t>		V </a:t>
            </a:r>
            <a:r>
              <a:rPr lang="cs-CZ" sz="2000" dirty="0"/>
              <a:t>případě projektů s celkovými způsobilými výdaji </a:t>
            </a:r>
            <a:r>
              <a:rPr lang="cs-CZ" sz="2000" dirty="0">
                <a:solidFill>
                  <a:srgbClr val="00B050"/>
                </a:solidFill>
              </a:rPr>
              <a:t>nad</a:t>
            </a:r>
            <a:r>
              <a:rPr lang="cs-CZ" sz="2000" dirty="0"/>
              <a:t> 5 mil. </a:t>
            </a:r>
            <a:r>
              <a:rPr lang="cs-CZ" sz="2000" dirty="0" smtClean="0"/>
              <a:t>Kč: 					</a:t>
            </a:r>
            <a:r>
              <a:rPr lang="cs-CZ" sz="2000" dirty="0" smtClean="0">
                <a:solidFill>
                  <a:srgbClr val="00B050"/>
                </a:solidFill>
              </a:rPr>
              <a:t>30. 9. 2020</a:t>
            </a:r>
            <a:r>
              <a:rPr lang="cs-CZ" sz="2000" dirty="0" smtClean="0"/>
              <a:t>.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  <a:endParaRPr lang="cs-CZ" sz="2000" dirty="0">
              <a:solidFill>
                <a:srgbClr val="00B050"/>
              </a:solidFill>
            </a:endParaRPr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000" dirty="0" smtClean="0">
                <a:cs typeface="Arial" charset="0"/>
              </a:rPr>
              <a:t>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ii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592" y="1700808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 pitchFamily="34" charset="0"/>
              </a:rPr>
              <a:t>Podpora určena pro bytové domy mimo území hl. m. Prahy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 pitchFamily="34" charset="0"/>
              </a:rPr>
              <a:t>Bytový dům – stavba pro bydlení, která obsahuje min. 4 a více bytů a ve které je více než polovina podlahové plochy odpovídá požadavkům na trvalé bydlení a je k tomuto účelu určena (ve sporných případech je rozhodující stanovisko příslušného stavebního úřadu)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 pitchFamily="34" charset="0"/>
              </a:rPr>
              <a:t>Oprávněným žadatelem je společenství vlastníků jednotek a vlastníci bytových domů s výjimkou fyzických osob nepodnikajících</a:t>
            </a:r>
            <a:endParaRPr lang="cs-CZ" sz="2000" dirty="0">
              <a:latin typeface="Myriad Pro" pitchFamily="34" charset="0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05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844824"/>
            <a:ext cx="8064896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Podporované aktivity:</a:t>
            </a:r>
          </a:p>
          <a:p>
            <a:endParaRPr lang="cs-CZ" dirty="0" smtClean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Zlepšení tepelně-technických parametrů stavebních konstrukcí bytového domu (zateplení, výměna výplní otvorů)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Výměna hlavního zdroje tepla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Instalace systému nuceného větrání se zpětným získáváním tepla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Instalace fotovoltaického systému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Instalace solárních termických kolektorů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Instalace jednotky pro kombinovanou výrobu elektřiny a tepla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67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upozornění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Realizace projektu </a:t>
            </a:r>
            <a:r>
              <a:rPr lang="cs-CZ" sz="2000" b="1" dirty="0" smtClean="0"/>
              <a:t>nesmí</a:t>
            </a:r>
            <a:r>
              <a:rPr lang="cs-CZ" sz="2000" dirty="0" smtClean="0"/>
              <a:t> být zahájena (výběrové řízení na dodavatele nesmí být vyhlášeno) před podáním žádosti o podporu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Etapy projektu mohou být </a:t>
            </a:r>
            <a:r>
              <a:rPr lang="cs-CZ" sz="2000" b="1" dirty="0" smtClean="0"/>
              <a:t>minimálně</a:t>
            </a:r>
            <a:r>
              <a:rPr lang="cs-CZ" sz="2000" dirty="0" smtClean="0"/>
              <a:t>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Doporučení konzultovat záměr s Centrem pro regionální rozvoj České republiky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3118" y="1798073"/>
            <a:ext cx="8424936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Myriad Pro" pitchFamily="34" charset="0"/>
              </a:rPr>
              <a:t>Hlavní rozdíly mezi 16. a 37. výzvou:</a:t>
            </a:r>
          </a:p>
          <a:p>
            <a:endParaRPr lang="cs-CZ" dirty="0" smtClean="0">
              <a:latin typeface="Myriad Pro" pitchFamily="34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vyšší podpora (z 25,5% na 30% a z 32,3% na 40%)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změna ve způsobilých výdajích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změna termínu dokončení projektů – dle finanční náročnosti projektu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Myriad Pro" pitchFamily="34" charset="0"/>
              </a:rPr>
              <a:t>z</a:t>
            </a:r>
            <a:r>
              <a:rPr lang="cs-CZ" dirty="0" smtClean="0">
                <a:latin typeface="Myriad Pro" pitchFamily="34" charset="0"/>
              </a:rPr>
              <a:t>měny ve způsobu hodnocení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Myriad Pro" pitchFamily="34" charset="0"/>
              </a:rPr>
              <a:t>o</a:t>
            </a:r>
            <a:r>
              <a:rPr lang="cs-CZ" dirty="0" smtClean="0">
                <a:latin typeface="Myriad Pro" pitchFamily="34" charset="0"/>
              </a:rPr>
              <a:t>dstranění požadavků na CBA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Myriad Pro" pitchFamily="34" charset="0"/>
              </a:rPr>
              <a:t>z</a:t>
            </a:r>
            <a:r>
              <a:rPr lang="cs-CZ" dirty="0" smtClean="0">
                <a:latin typeface="Myriad Pro" pitchFamily="34" charset="0"/>
              </a:rPr>
              <a:t>přesnění způsobu stanovení cen (netýká se stavebních prací)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947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139372"/>
              </p:ext>
            </p:extLst>
          </p:nvPr>
        </p:nvGraphicFramePr>
        <p:xfrm>
          <a:off x="971600" y="2348880"/>
          <a:ext cx="67687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71600" y="162880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Žádosti v 37. výzvě</a:t>
            </a:r>
            <a:endParaRPr lang="cs-CZ" sz="20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732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8840"/>
            <a:ext cx="8229600" cy="4213522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/>
              <a:t>Výše celkových způsobilých výdajů: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Minimální výše </a:t>
            </a:r>
            <a:r>
              <a:rPr lang="cs-CZ" altLang="cs-CZ" sz="2000" u="sng" dirty="0" smtClean="0"/>
              <a:t>celkových způsobilých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 smtClean="0"/>
              <a:t>300 000 Kč.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Maximální výše </a:t>
            </a:r>
            <a:r>
              <a:rPr lang="cs-CZ" altLang="cs-CZ" sz="2000" u="sng" dirty="0" smtClean="0"/>
              <a:t>celkových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 smtClean="0"/>
              <a:t>90 000 000 Kč.</a:t>
            </a:r>
            <a:endParaRPr lang="en-US" altLang="cs-CZ" sz="2000" b="1" dirty="0" smtClean="0"/>
          </a:p>
          <a:p>
            <a:pPr marL="0" lvl="1" indent="0" fontAlgn="base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000" b="1" dirty="0" smtClean="0"/>
              <a:t>Způsobilé výdaje:</a:t>
            </a:r>
          </a:p>
          <a:p>
            <a:pPr marL="0" lvl="1" indent="0" fontAlgn="base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pl-PL" sz="2000" dirty="0" smtClean="0"/>
              <a:t>Způsobilé výdaje jsou </a:t>
            </a:r>
            <a:r>
              <a:rPr lang="cs-CZ" sz="2000" dirty="0"/>
              <a:t>rozděleny na </a:t>
            </a:r>
            <a:r>
              <a:rPr lang="cs-CZ" sz="2000" b="1" dirty="0"/>
              <a:t>hlavní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min. 85 % způsobilých výdajů projektu</a:t>
            </a:r>
            <a:r>
              <a:rPr lang="cs-CZ" sz="2000" dirty="0"/>
              <a:t>) a </a:t>
            </a:r>
            <a:r>
              <a:rPr lang="cs-CZ" sz="2000" b="1" dirty="0"/>
              <a:t>vedlejší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max. 15 % způsobilých výdajů projektu</a:t>
            </a:r>
            <a:r>
              <a:rPr lang="cs-CZ" sz="2000" dirty="0"/>
              <a:t>).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/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</a:t>
            </a:r>
            <a:r>
              <a:rPr lang="cs-CZ" sz="2800" b="1" dirty="0" err="1" smtClean="0">
                <a:solidFill>
                  <a:srgbClr val="0070C0"/>
                </a:solidFill>
                <a:latin typeface="Myriad Pro"/>
              </a:rPr>
              <a:t>ii</a:t>
            </a: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88840"/>
            <a:ext cx="856895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Myriad Pro"/>
              </a:rPr>
              <a:t>Hladiny podpory:</a:t>
            </a:r>
          </a:p>
          <a:p>
            <a:endParaRPr lang="cs-CZ" dirty="0" smtClean="0"/>
          </a:p>
          <a:p>
            <a:r>
              <a:rPr lang="cs-CZ" dirty="0" smtClean="0">
                <a:latin typeface="Myriad Pro" pitchFamily="34" charset="0"/>
              </a:rPr>
              <a:t>1/ zvýšená hladina podpory ve výši 40 % z celkových způsobilých výdajů pro projekty zaměřené na zateplení obvodových konstrukcí a/nebo výměnu výplní otvorů, ve kterých je dosaženo následujících parametrů:</a:t>
            </a:r>
          </a:p>
          <a:p>
            <a:endParaRPr lang="cs-CZ" dirty="0" smtClean="0">
              <a:latin typeface="Myriad Pro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Úspora celkové dodané energie min. 40 %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Dosažení klasifikační třídy celkové dodané energie B nebo A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Splnění požadavků nákladově optimální úrovně podle písm. a) nebo b) odst. 2, §6, vyhl. č. 78/2013 Sb., o energetické náročnosti budov,</a:t>
            </a:r>
          </a:p>
          <a:p>
            <a:endParaRPr lang="cs-CZ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186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0747" y="1484784"/>
            <a:ext cx="842493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72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Myriad Pro"/>
              </a:rPr>
              <a:t>Hladiny podpory:</a:t>
            </a:r>
          </a:p>
          <a:p>
            <a:endParaRPr lang="cs-CZ" dirty="0" smtClean="0"/>
          </a:p>
          <a:p>
            <a:r>
              <a:rPr lang="cs-CZ" dirty="0">
                <a:latin typeface="Myriad Pro" pitchFamily="34" charset="0"/>
              </a:rPr>
              <a:t>2/ hladina podpory ve výši 30 % z celkových způsobilých výdajů pro ostatní typy </a:t>
            </a:r>
            <a:r>
              <a:rPr lang="cs-CZ" dirty="0" smtClean="0">
                <a:latin typeface="Myriad Pro" pitchFamily="34" charset="0"/>
              </a:rPr>
              <a:t>projektů:</a:t>
            </a:r>
          </a:p>
          <a:p>
            <a:endParaRPr lang="cs-CZ" dirty="0">
              <a:latin typeface="Myriad Pro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Myriad Pro" pitchFamily="34" charset="0"/>
              </a:rPr>
              <a:t>Projekty zaměřené na zateplení obvodových konstrukcí a/nebo výměnu výplní otvorů, které dosahují min. 30 % úspory celkové dodané energie, klasifikační třídy celkové dodané energie C nebo lepší, splňují požadavky nákladově optimální úrovně podle písm. a) nebo b) odst. 2, §6 vyhl. č. 78/2013 Sb., o energetické náročnosti budov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Myriad Pro" pitchFamily="34" charset="0"/>
              </a:rPr>
              <a:t>Projekty zaměřené na zateplení obvodových konstrukcí a/nebo výměnu výplní otvorů, které dosahují min. 20 % úspory celkové dodané energie a zároveň jednotlivé zateplované konstrukce, nebo měněné výplně otvorů dosahují hodnoty součinitele prostupu tepla ve výši 0,95 násobku doporučené hodnoty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Myriad Pro" pitchFamily="34" charset="0"/>
              </a:rPr>
              <a:t>Projekty zaměřené pouze na instalaci podporovaných technologií</a:t>
            </a:r>
          </a:p>
          <a:p>
            <a:pPr marL="285750" indent="-285750">
              <a:buFontTx/>
              <a:buChar char="-"/>
            </a:pPr>
            <a:r>
              <a:rPr lang="cs-CZ" sz="1600" dirty="0" smtClean="0">
                <a:latin typeface="Myriad Pro" pitchFamily="34" charset="0"/>
              </a:rPr>
              <a:t>Projekty zaměřené na zateplení obvodových konstrukcí a/nebo výměnu výplní otvorů domů, které jsou kulturní památkou, nebo se nacházejí v památkové rezervaci nebo v památkové zóně</a:t>
            </a:r>
            <a:endParaRPr lang="cs-CZ" sz="1600" dirty="0">
              <a:latin typeface="Myriad Pro" pitchFamily="34" charset="0"/>
            </a:endParaRPr>
          </a:p>
          <a:p>
            <a:endParaRPr lang="cs-CZ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41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 – BLOK I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916833"/>
            <a:ext cx="82809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9:00 – 9:30</a:t>
            </a:r>
            <a:r>
              <a:rPr lang="cs-CZ" sz="1400" b="1" dirty="0"/>
              <a:t>	</a:t>
            </a:r>
            <a:r>
              <a:rPr lang="cs-CZ" sz="1400" b="1" dirty="0" smtClean="0"/>
              <a:t>	Prezence </a:t>
            </a:r>
            <a:r>
              <a:rPr lang="cs-CZ" sz="1400" b="1" dirty="0"/>
              <a:t>účastníků	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9:30 – 9:45	</a:t>
            </a:r>
            <a:r>
              <a:rPr lang="cs-CZ" sz="1400" dirty="0" smtClean="0"/>
              <a:t>	</a:t>
            </a:r>
            <a:r>
              <a:rPr lang="cs-CZ" sz="1400" b="1" dirty="0" smtClean="0"/>
              <a:t>Zahájení</a:t>
            </a:r>
            <a:r>
              <a:rPr lang="cs-CZ" sz="1400" b="1" dirty="0"/>
              <a:t>, představení Integrovaného regionálního </a:t>
            </a:r>
            <a:r>
              <a:rPr lang="cs-CZ" sz="1400" b="1" dirty="0" smtClean="0"/>
              <a:t>				operačního </a:t>
            </a:r>
            <a:r>
              <a:rPr lang="cs-CZ" sz="1400" b="1" dirty="0"/>
              <a:t>programu, rolí Řídicího orgánu IROP a Centra </a:t>
            </a:r>
            <a:r>
              <a:rPr lang="cs-CZ" sz="1400" b="1" dirty="0" smtClean="0"/>
              <a:t>			regionální </a:t>
            </a:r>
            <a:r>
              <a:rPr lang="cs-CZ" sz="1400" b="1" dirty="0"/>
              <a:t>rozvoj České republiky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9:45 – 11:30	</a:t>
            </a:r>
            <a:r>
              <a:rPr lang="cs-CZ" sz="1400" b="1" dirty="0"/>
              <a:t>37. výzva IROP „Energetické úspory v bytových </a:t>
            </a:r>
            <a:r>
              <a:rPr lang="cs-CZ" sz="1400" b="1" dirty="0" smtClean="0"/>
              <a:t>domech II“ 			 </a:t>
            </a:r>
            <a:r>
              <a:rPr lang="cs-CZ" sz="1400" b="1" dirty="0"/>
              <a:t>- parametry výzvy, změny oproti 16. výzvě IROP, </a:t>
            </a:r>
            <a:r>
              <a:rPr lang="cs-CZ" sz="1400" b="1" dirty="0" smtClean="0"/>
              <a:t>podporované </a:t>
            </a:r>
            <a:r>
              <a:rPr lang="cs-CZ" sz="1400" b="1" dirty="0"/>
              <a:t>aktivity, </a:t>
            </a:r>
            <a:r>
              <a:rPr lang="cs-CZ" sz="1400" b="1" dirty="0" smtClean="0"/>
              <a:t>		způsobilé </a:t>
            </a:r>
            <a:r>
              <a:rPr lang="cs-CZ" sz="1400" b="1" dirty="0"/>
              <a:t>výdaje, povinné přílohy </a:t>
            </a:r>
            <a:r>
              <a:rPr lang="cs-CZ" sz="1400" b="1" dirty="0" smtClean="0"/>
              <a:t>žádosti </a:t>
            </a:r>
            <a:r>
              <a:rPr lang="cs-CZ" sz="1400" b="1" dirty="0"/>
              <a:t>o podporu, dotazy</a:t>
            </a:r>
            <a:endParaRPr lang="cs-CZ" sz="1400" dirty="0"/>
          </a:p>
          <a:p>
            <a:r>
              <a:rPr lang="cs-CZ" sz="1400" b="1" dirty="0"/>
              <a:t> </a:t>
            </a:r>
          </a:p>
          <a:p>
            <a:r>
              <a:rPr lang="cs-CZ" sz="1400" b="1" dirty="0"/>
              <a:t> </a:t>
            </a:r>
            <a:r>
              <a:rPr lang="cs-CZ" sz="1400" dirty="0"/>
              <a:t> </a:t>
            </a:r>
          </a:p>
          <a:p>
            <a:r>
              <a:rPr lang="cs-CZ" sz="1400" dirty="0"/>
              <a:t>11:30 – 13:30	</a:t>
            </a:r>
            <a:r>
              <a:rPr lang="cs-CZ" sz="1400" b="1" dirty="0"/>
              <a:t>Základní informace o aplikaci MS2014+, systém </a:t>
            </a:r>
            <a:r>
              <a:rPr lang="cs-CZ" sz="1400" b="1" dirty="0" smtClean="0"/>
              <a:t>hodnocení </a:t>
            </a:r>
            <a:r>
              <a:rPr lang="cs-CZ" sz="1400" b="1" dirty="0"/>
              <a:t>projektů a </a:t>
            </a:r>
            <a:r>
              <a:rPr lang="cs-CZ" sz="1400" b="1" dirty="0" smtClean="0"/>
              <a:t>		další </a:t>
            </a:r>
            <a:r>
              <a:rPr lang="cs-CZ" sz="1400" b="1" dirty="0"/>
              <a:t>administrace projektu, </a:t>
            </a:r>
            <a:r>
              <a:rPr lang="cs-CZ" sz="1400" b="1" dirty="0" smtClean="0"/>
              <a:t>kontrola </a:t>
            </a:r>
            <a:r>
              <a:rPr lang="cs-CZ" sz="1400" b="1" dirty="0"/>
              <a:t>výběrových a zadávacích řízení, </a:t>
            </a:r>
            <a:r>
              <a:rPr lang="cs-CZ" sz="1400" b="1" dirty="0" smtClean="0"/>
              <a:t>		dotazy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13:30	</a:t>
            </a:r>
            <a:r>
              <a:rPr lang="cs-CZ" sz="1400" dirty="0" smtClean="0"/>
              <a:t>	</a:t>
            </a:r>
            <a:r>
              <a:rPr lang="cs-CZ" sz="1400" b="1" dirty="0" smtClean="0"/>
              <a:t>Závěr</a:t>
            </a:r>
            <a:endParaRPr lang="cs-CZ" sz="1400" dirty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</a:t>
            </a:r>
            <a:r>
              <a:rPr lang="cs-CZ" sz="2800" dirty="0" err="1">
                <a:solidFill>
                  <a:srgbClr val="0070C0"/>
                </a:solidFill>
              </a:rPr>
              <a:t>ii</a:t>
            </a:r>
            <a:r>
              <a:rPr lang="cs-CZ" sz="2800" dirty="0">
                <a:solidFill>
                  <a:srgbClr val="0070C0"/>
                </a:solidFill>
              </a:rPr>
              <a:t>“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33056"/>
            <a:ext cx="7200513" cy="1368152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4294967295"/>
          </p:nvPr>
        </p:nvSpPr>
        <p:spPr>
          <a:xfrm>
            <a:off x="827585" y="1535112"/>
            <a:ext cx="8316416" cy="2037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Nákladově optimální úroveň a dosažená klasifikační třída celkové dodané energie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Průkaz energetické náročnosti budov – část „Závěrečné hodnocení energetického specialisty“</a:t>
            </a: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95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88840"/>
            <a:ext cx="8424000" cy="4213522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</a:t>
            </a:r>
            <a:r>
              <a:rPr lang="cs-CZ" sz="2000" b="1" dirty="0" smtClean="0"/>
              <a:t>aktivity </a:t>
            </a:r>
            <a:r>
              <a:rPr lang="cs-CZ" sz="2000" dirty="0"/>
              <a:t>(</a:t>
            </a:r>
            <a:r>
              <a:rPr lang="cs-CZ" sz="2000" dirty="0" smtClean="0"/>
              <a:t>min.</a:t>
            </a:r>
            <a:r>
              <a:rPr lang="cs-CZ" sz="2000" dirty="0" smtClean="0">
                <a:solidFill>
                  <a:srgbClr val="C00000"/>
                </a:solidFill>
              </a:rPr>
              <a:t> 85 </a:t>
            </a:r>
            <a:r>
              <a:rPr lang="cs-CZ" sz="2000" dirty="0">
                <a:solidFill>
                  <a:srgbClr val="C00000"/>
                </a:solidFill>
              </a:rPr>
              <a:t>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</a:p>
          <a:p>
            <a:pPr marL="0" indent="0">
              <a:spcAft>
                <a:spcPts val="600"/>
              </a:spcAft>
              <a:buNone/>
            </a:pPr>
            <a:endParaRPr lang="cs-CZ" sz="2000" b="1" dirty="0" smtClean="0"/>
          </a:p>
          <a:p>
            <a:pPr lvl="0" defTabSz="914400">
              <a:buFont typeface="Arial" panose="020B0604020202020204" pitchFamily="34" charset="0"/>
              <a:buChar char="•"/>
            </a:pPr>
            <a:r>
              <a:rPr lang="cs-CZ" sz="1800" dirty="0">
                <a:latin typeface="Myriad Pro" pitchFamily="34" charset="0"/>
              </a:rPr>
              <a:t>Zlepšení tepelně-technický parametrů stavebních konstrukcí (zateplení, výměna oken a dveří)</a:t>
            </a:r>
          </a:p>
          <a:p>
            <a:pPr lvl="0" defTabSz="914400">
              <a:buFont typeface="Arial" panose="020B0604020202020204" pitchFamily="34" charset="0"/>
              <a:buChar char="•"/>
            </a:pPr>
            <a:r>
              <a:rPr lang="cs-CZ" sz="1800" dirty="0">
                <a:latin typeface="Myriad Pro" pitchFamily="34" charset="0"/>
              </a:rPr>
              <a:t>Instalace systému nuceného větrání se zpětným získáváním tepla</a:t>
            </a:r>
          </a:p>
          <a:p>
            <a:pPr lvl="0" defTabSz="914400">
              <a:buFont typeface="Arial" panose="020B0604020202020204" pitchFamily="34" charset="0"/>
              <a:buChar char="•"/>
            </a:pPr>
            <a:r>
              <a:rPr lang="cs-CZ" sz="1800" dirty="0">
                <a:latin typeface="Myriad Pro" pitchFamily="34" charset="0"/>
              </a:rPr>
              <a:t>Výměna stávajícího hlavního zdroje tepla na tuhá nebo kapalná fosilní paliva za plynový kondenzační kotel, kotel na biomasu, elektrické tepelné čerpadlo nebo jednotku pro kombinovanou výrobu elektřiny a tepla využívající obnovitelné zdroje energie nebo zemní plyn</a:t>
            </a:r>
          </a:p>
          <a:p>
            <a:pPr lvl="0" defTabSz="914400">
              <a:buFont typeface="Arial" panose="020B0604020202020204" pitchFamily="34" charset="0"/>
              <a:buChar char="•"/>
            </a:pPr>
            <a:r>
              <a:rPr lang="cs-CZ" sz="1800" dirty="0">
                <a:latin typeface="Myriad Pro" pitchFamily="34" charset="0"/>
              </a:rPr>
              <a:t>Instalace nového zdroje tepla a výstavba centrálního vytápění v domech, ve kterých byly dosud jednotlivé byty vytápěny vlastními zdroji na tuhá nebo kapalná fosilní paliva</a:t>
            </a:r>
          </a:p>
          <a:p>
            <a:pPr marL="0" lvl="0" indent="0" algn="just">
              <a:buNone/>
            </a:pP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/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r>
              <a:rPr lang="cs-CZ" sz="3200" dirty="0">
                <a:solidFill>
                  <a:srgbClr val="0070C0"/>
                </a:solidFill>
              </a:rPr>
              <a:t/>
            </a:r>
            <a:br>
              <a:rPr lang="cs-CZ" sz="3200" dirty="0">
                <a:solidFill>
                  <a:srgbClr val="0070C0"/>
                </a:solidFill>
              </a:rPr>
            </a:b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204864"/>
            <a:ext cx="8424936" cy="219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cs-CZ" sz="2000" b="1" dirty="0">
                <a:latin typeface="Myriad Pro" pitchFamily="34" charset="0"/>
              </a:rPr>
              <a:t>Hlavní podporované aktivity </a:t>
            </a:r>
            <a:r>
              <a:rPr lang="cs-CZ" sz="2000" dirty="0">
                <a:latin typeface="Myriad Pro" pitchFamily="34" charset="0"/>
              </a:rPr>
              <a:t>(min. </a:t>
            </a:r>
            <a:r>
              <a:rPr lang="cs-CZ" sz="2000" dirty="0">
                <a:solidFill>
                  <a:srgbClr val="C00000"/>
                </a:solidFill>
                <a:latin typeface="Myriad Pro" pitchFamily="34" charset="0"/>
              </a:rPr>
              <a:t>85 % </a:t>
            </a:r>
            <a:r>
              <a:rPr lang="cs-CZ" sz="2000" dirty="0">
                <a:latin typeface="Myriad Pro" pitchFamily="34" charset="0"/>
              </a:rPr>
              <a:t>celkových </a:t>
            </a:r>
            <a:r>
              <a:rPr lang="cs-CZ" sz="2000" dirty="0" smtClean="0">
                <a:latin typeface="Myriad Pro" pitchFamily="34" charset="0"/>
              </a:rPr>
              <a:t>způsobilých výdajů</a:t>
            </a:r>
            <a:r>
              <a:rPr lang="cs-CZ" sz="2000" dirty="0">
                <a:latin typeface="Myriad Pro" pitchFamily="34" charset="0"/>
              </a:rPr>
              <a:t>):</a:t>
            </a:r>
          </a:p>
          <a:p>
            <a:pPr marL="285750" indent="-285750">
              <a:buFontTx/>
              <a:buChar char="-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Instalace solárních termických kolektorů včetně akumulační nádrže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Instalace solárních fotovoltaických soustav (lze podpořit pouze v kombinaci se zateplením nebo instalací tepelného čerpadla)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Výměna předávací stanice (nelze jako samostatné opatření</a:t>
            </a:r>
            <a:r>
              <a:rPr lang="cs-CZ" dirty="0" smtClean="0">
                <a:latin typeface="Myriad Pro" pitchFamily="34" charset="0"/>
              </a:rPr>
              <a:t>)</a:t>
            </a:r>
            <a:endParaRPr lang="cs-CZ" dirty="0" smtClean="0">
              <a:latin typeface="Myriad Pro" pitchFamily="34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229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7200" y="1772816"/>
            <a:ext cx="8676000" cy="4429546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</a:t>
            </a:r>
            <a:r>
              <a:rPr lang="cs-CZ" sz="2000" dirty="0"/>
              <a:t>(max.</a:t>
            </a:r>
            <a:r>
              <a:rPr lang="cs-CZ" sz="2000" dirty="0">
                <a:solidFill>
                  <a:srgbClr val="C00000"/>
                </a:solidFill>
              </a:rPr>
              <a:t> 15 %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  <a:endParaRPr lang="cs-CZ" sz="18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zpracování </a:t>
            </a:r>
            <a:r>
              <a:rPr lang="cs-CZ" sz="2000" dirty="0"/>
              <a:t>projektové dokumentace,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/>
              <a:t>zpracování </a:t>
            </a:r>
            <a:r>
              <a:rPr lang="cs-CZ" sz="2000" smtClean="0"/>
              <a:t>podkladů pro hodnocení</a:t>
            </a:r>
            <a:endParaRPr lang="cs-CZ" sz="2000" dirty="0"/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zpracování zadávacích dokumentací k veřejným zakázkám </a:t>
            </a:r>
            <a:r>
              <a:rPr lang="cs-CZ" sz="2000" dirty="0" smtClean="0"/>
              <a:t>a organizace </a:t>
            </a:r>
            <a:r>
              <a:rPr lang="cs-CZ" sz="2000" dirty="0"/>
              <a:t>výběrových a zadávacích řízení,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povinná publicita projektu,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zabezpečení výstavby (technický dozor investora, BOZP, autorský dozor</a:t>
            </a:r>
            <a:r>
              <a:rPr lang="cs-CZ" sz="2000" dirty="0" smtClean="0"/>
              <a:t>),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yregulování nebo modernizace soustavy vytápění objektu a rozvodů teplé užitkové vody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aměření stávajícího stavu budovy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rovedení hydraulické zkoušky otopné soustavy</a:t>
            </a: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2204864"/>
            <a:ext cx="8712968" cy="399749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Způsobilé výdaje:</a:t>
            </a:r>
            <a:r>
              <a:rPr lang="cs-CZ" sz="2000" dirty="0" smtClean="0"/>
              <a:t> 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r>
              <a:rPr lang="cs-CZ" sz="2000" dirty="0" smtClean="0"/>
              <a:t>musí </a:t>
            </a:r>
            <a:r>
              <a:rPr lang="cs-CZ" sz="2000" dirty="0"/>
              <a:t>být vynaloženy v souladu s cíli IROP </a:t>
            </a:r>
            <a:r>
              <a:rPr lang="cs-CZ" sz="2000" dirty="0" smtClean="0"/>
              <a:t>a </a:t>
            </a:r>
            <a:r>
              <a:rPr lang="cs-CZ" sz="2000" dirty="0"/>
              <a:t>specifického cíle </a:t>
            </a:r>
            <a:r>
              <a:rPr lang="cs-CZ" sz="2000" dirty="0" smtClean="0"/>
              <a:t>2.5</a:t>
            </a:r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usí přímo souviset s realizací projektu</a:t>
            </a:r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usí být vynaloženy v souladu s pravidly motivačního účinku</a:t>
            </a:r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usí být doloženy průkaznými doklady</a:t>
            </a:r>
            <a:endParaRPr lang="cs-CZ" sz="2000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9264" y="1916832"/>
            <a:ext cx="81369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cs-CZ" sz="2000" b="1" dirty="0">
                <a:latin typeface="Myriad Pro"/>
              </a:rPr>
              <a:t>Veřejná podpora: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Omezení z hlediska motivačního účinku </a:t>
            </a:r>
          </a:p>
          <a:p>
            <a:pPr marL="1200150" lvl="2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podpora má motivační účinek, pokud příjemce předložil žádost o podporu před zahájením prací na projektu nebo činnosti (podrobně je uvedeno v příloze č. 4 Specifických pravidel pro žadatele a příjemce).</a:t>
            </a:r>
          </a:p>
          <a:p>
            <a:pPr marL="285750" indent="-285750">
              <a:buFontTx/>
              <a:buChar char="-"/>
            </a:pPr>
            <a:endParaRPr lang="cs-CZ" dirty="0">
              <a:latin typeface="Myriad Pro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Zařazení žadatele podle velikosti podniku </a:t>
            </a:r>
          </a:p>
          <a:p>
            <a:pPr marL="1200150" lvl="2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povinnost z důvodu požadavků monitoringu Evropské komise, </a:t>
            </a:r>
          </a:p>
          <a:p>
            <a:pPr marL="1200150" lvl="2" indent="-285750">
              <a:buFontTx/>
              <a:buChar char="-"/>
            </a:pPr>
            <a:r>
              <a:rPr lang="cs-CZ" dirty="0">
                <a:latin typeface="Myriad Pro" pitchFamily="34" charset="0"/>
              </a:rPr>
              <a:t>z</a:t>
            </a:r>
            <a:r>
              <a:rPr lang="cs-CZ" dirty="0" smtClean="0">
                <a:latin typeface="Myriad Pro" pitchFamily="34" charset="0"/>
              </a:rPr>
              <a:t>ařazení do jednotlivých kategorií nemá vliv na hodnocení projektu, ani na výši podpory,</a:t>
            </a:r>
          </a:p>
          <a:p>
            <a:pPr marL="1200150" lvl="2" indent="-285750">
              <a:buFontTx/>
              <a:buChar char="-"/>
            </a:pPr>
            <a:r>
              <a:rPr lang="cs-CZ" dirty="0">
                <a:latin typeface="Myriad Pro" pitchFamily="34" charset="0"/>
              </a:rPr>
              <a:t>z</a:t>
            </a:r>
            <a:r>
              <a:rPr lang="cs-CZ" dirty="0" smtClean="0">
                <a:latin typeface="Myriad Pro" pitchFamily="34" charset="0"/>
              </a:rPr>
              <a:t>ařazení proběhne automaticky na základě vložených dat,</a:t>
            </a:r>
          </a:p>
          <a:p>
            <a:pPr marL="1200150" lvl="2" indent="-285750">
              <a:buFontTx/>
              <a:buChar char="-"/>
            </a:pPr>
            <a:r>
              <a:rPr lang="cs-CZ" dirty="0" smtClean="0">
                <a:latin typeface="Myriad Pro" pitchFamily="34" charset="0"/>
              </a:rPr>
              <a:t>není vyžadováno doložení účetních podkladů. </a:t>
            </a: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23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7544" y="2060849"/>
            <a:ext cx="8589600" cy="4112008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Napravitelná a nenapravitelná kritéria:</a:t>
            </a:r>
          </a:p>
          <a:p>
            <a:pPr marL="0" lvl="0" indent="0">
              <a:buNone/>
            </a:pPr>
            <a:endParaRPr 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Nenapravitelná kritéria – technická kritéria vycházející z průkazu energetické náročnosti budov (např. úspora celkové dodané energie, kvalitativní parametry navrženého zdroje tepla) a kritéria, která jsou ze své podstaty nenapravitelná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Napravitelná kritéria – týkají se např. </a:t>
            </a:r>
            <a:r>
              <a:rPr lang="cs-CZ" sz="1800" dirty="0" smtClean="0"/>
              <a:t>uvedení všech požadovaných indikátorů</a:t>
            </a:r>
            <a:endParaRPr lang="cs-CZ" sz="1800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67544" y="53597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72815"/>
            <a:ext cx="8712968" cy="453650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Indikátory</a:t>
            </a:r>
          </a:p>
          <a:p>
            <a:pPr marL="200025" indent="0">
              <a:buNone/>
            </a:pPr>
            <a:endParaRPr lang="cs-CZ" sz="2000" dirty="0" smtClean="0">
              <a:solidFill>
                <a:schemeClr val="accent1"/>
              </a:solidFill>
            </a:endParaRPr>
          </a:p>
          <a:p>
            <a:pPr marL="200025" indent="0">
              <a:buNone/>
            </a:pPr>
            <a:r>
              <a:rPr lang="cs-CZ" sz="1800" dirty="0" smtClean="0"/>
              <a:t>Povinné indikátory pro všechny žádosti:</a:t>
            </a:r>
          </a:p>
          <a:p>
            <a:pPr marL="200025" indent="0">
              <a:buNone/>
            </a:pPr>
            <a:endParaRPr lang="cs-CZ" sz="1800" dirty="0" smtClean="0"/>
          </a:p>
          <a:p>
            <a:pPr marL="542925"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3 60 10 Odhadované roční snížení emisí skleníkových plynů</a:t>
            </a:r>
          </a:p>
          <a:p>
            <a:pPr marL="200025" indent="0">
              <a:buNone/>
            </a:pPr>
            <a:endParaRPr lang="cs-CZ" sz="1800" dirty="0" smtClean="0"/>
          </a:p>
          <a:p>
            <a:pPr marL="542925"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3 23 00 Snížení konečné spotřeby energie u podpořených subjektů </a:t>
            </a:r>
            <a:endParaRPr lang="cs-CZ" sz="1800" dirty="0"/>
          </a:p>
          <a:p>
            <a:pPr marL="200025" indent="0">
              <a:buNone/>
            </a:pPr>
            <a:endParaRPr lang="cs-CZ" sz="2000" dirty="0">
              <a:solidFill>
                <a:schemeClr val="accent1"/>
              </a:solidFill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7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9645" y="1700808"/>
            <a:ext cx="8712968" cy="432803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Indikátory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1800" dirty="0" smtClean="0"/>
              <a:t>Povinné indikátory podle typu projektu: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	3 24 01 Počet domácností s lépe klasifikovanou spotřebou energie (počet bytů 			v BD)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	3 24 02 Počet domácností se sníženou spotřebou energie bez zlepšení 					klasifikace spotřeby energie (počet bytů v BD)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	3 48 00 Výroba tepla z obnovitelných zdrojů (v případě instalace zdroje tepla, 			který využívá obnovitelné zdroje energie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	</a:t>
            </a:r>
            <a:r>
              <a:rPr lang="cs-CZ" sz="1800" dirty="0" smtClean="0"/>
              <a:t>	3 61 11 Množství emisí primárních částic a prekurzorů sekundárních částic v 				rámci podpořených projektů (pokud objekt není připojen na soustavu 				zásobování tepelnou energií) </a:t>
            </a:r>
            <a:endParaRPr lang="cs-CZ" sz="1800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8012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628800"/>
            <a:ext cx="8568952" cy="347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Myriad Pro" pitchFamily="34" charset="0"/>
              </a:rPr>
              <a:t>1/ zateplení bytového domu napojeného na soustavu zásobování tepelnou energií. Po provedení opatření nedojde ke změně klasifikace celkové dodané energie – budova bude ve stavu před realizací, i ve stavu po realizaci v klasifikační třídě C.</a:t>
            </a:r>
          </a:p>
          <a:p>
            <a:endParaRPr lang="cs-CZ" dirty="0">
              <a:latin typeface="Myriad Pro" pitchFamily="34" charset="0"/>
            </a:endParaRPr>
          </a:p>
          <a:p>
            <a:r>
              <a:rPr lang="cs-CZ" b="1" dirty="0">
                <a:latin typeface="Myriad Pro" pitchFamily="34" charset="0"/>
              </a:rPr>
              <a:t>Povinné indikátory: </a:t>
            </a:r>
          </a:p>
          <a:p>
            <a:endParaRPr lang="cs-CZ" dirty="0" smtClean="0">
              <a:latin typeface="Myriad Pro" pitchFamily="34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Odhadované roční snížení emisí skleníkových plynů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Počet domácností se sníženou spotřebou energie bez zlepšení klasifikace spotřeby energie (= počet bytů v BD)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Snížení konečné spotřeby energie u podpořených subjektů</a:t>
            </a:r>
          </a:p>
          <a:p>
            <a:endParaRPr lang="cs-CZ" dirty="0" smtClean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46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712968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Myriad Pro" pitchFamily="34" charset="0"/>
              </a:rPr>
              <a:t> 2/ zateplení bytového domu s vlastním zdrojem tepla - kotlem na uhlí. Součástí projektu je výměna kotle na uhlí za plynový kondenzační kotel a instalace solárních termických kolektorů pro ohřev teplé užitkové vody. Klasifikační třída celkové dodané energie se změní z F na C</a:t>
            </a:r>
          </a:p>
          <a:p>
            <a:endParaRPr lang="cs-CZ" dirty="0">
              <a:latin typeface="Myriad Pro" pitchFamily="34" charset="0"/>
            </a:endParaRPr>
          </a:p>
          <a:p>
            <a:r>
              <a:rPr lang="cs-CZ" b="1" dirty="0">
                <a:latin typeface="Myriad Pro" pitchFamily="34" charset="0"/>
              </a:rPr>
              <a:t>Povinné indikátory: </a:t>
            </a:r>
            <a:endParaRPr lang="cs-CZ" b="1" dirty="0" smtClean="0">
              <a:latin typeface="Myriad Pro" pitchFamily="34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Odhadované </a:t>
            </a:r>
            <a:r>
              <a:rPr lang="cs-CZ" dirty="0">
                <a:latin typeface="Myriad Pro" pitchFamily="34" charset="0"/>
              </a:rPr>
              <a:t>roční snížení emisí skleníkových </a:t>
            </a:r>
            <a:r>
              <a:rPr lang="cs-CZ" dirty="0" smtClean="0">
                <a:latin typeface="Myriad Pro" pitchFamily="34" charset="0"/>
              </a:rPr>
              <a:t>plynů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Počet </a:t>
            </a:r>
            <a:r>
              <a:rPr lang="cs-CZ" dirty="0">
                <a:latin typeface="Myriad Pro" pitchFamily="34" charset="0"/>
              </a:rPr>
              <a:t>domácností s lépe klasifikovanou spotřebou </a:t>
            </a:r>
            <a:r>
              <a:rPr lang="cs-CZ" dirty="0" smtClean="0">
                <a:latin typeface="Myriad Pro" pitchFamily="34" charset="0"/>
              </a:rPr>
              <a:t>energie (=počet bytů v BD)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Snížení </a:t>
            </a:r>
            <a:r>
              <a:rPr lang="cs-CZ" dirty="0">
                <a:latin typeface="Myriad Pro" pitchFamily="34" charset="0"/>
              </a:rPr>
              <a:t>konečné spotřeby energie u podpořených </a:t>
            </a:r>
            <a:r>
              <a:rPr lang="cs-CZ" dirty="0" smtClean="0">
                <a:latin typeface="Myriad Pro" pitchFamily="34" charset="0"/>
              </a:rPr>
              <a:t>subjektů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Počet </a:t>
            </a:r>
            <a:r>
              <a:rPr lang="cs-CZ" dirty="0">
                <a:latin typeface="Myriad Pro" pitchFamily="34" charset="0"/>
              </a:rPr>
              <a:t>domácností, u kterých došlo ke změně zdroje </a:t>
            </a:r>
            <a:r>
              <a:rPr lang="cs-CZ" dirty="0" smtClean="0">
                <a:latin typeface="Myriad Pro" pitchFamily="34" charset="0"/>
              </a:rPr>
              <a:t>energie (= počet bytů v BD)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Množství </a:t>
            </a:r>
            <a:r>
              <a:rPr lang="cs-CZ" dirty="0">
                <a:latin typeface="Myriad Pro" pitchFamily="34" charset="0"/>
              </a:rPr>
              <a:t>emisí primárních částic a prekurzorů sekundárních částic v rámci podpořených </a:t>
            </a:r>
            <a:r>
              <a:rPr lang="cs-CZ" dirty="0" smtClean="0">
                <a:latin typeface="Myriad Pro" pitchFamily="34" charset="0"/>
              </a:rPr>
              <a:t>projektů (objekt má vlastní zdroj tepla)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Výroba </a:t>
            </a:r>
            <a:r>
              <a:rPr lang="cs-CZ" dirty="0">
                <a:latin typeface="Myriad Pro" pitchFamily="34" charset="0"/>
              </a:rPr>
              <a:t>tepla z obnovitelných </a:t>
            </a:r>
            <a:r>
              <a:rPr lang="cs-CZ" dirty="0" smtClean="0">
                <a:latin typeface="Myriad Pro" pitchFamily="34" charset="0"/>
              </a:rPr>
              <a:t>zdrojů (instalace solárních termických kolektorů)</a:t>
            </a:r>
            <a:endParaRPr lang="cs-CZ" dirty="0">
              <a:latin typeface="Myriad Pro" pitchFamily="34" charset="0"/>
            </a:endParaRPr>
          </a:p>
          <a:p>
            <a:endParaRPr lang="cs-CZ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665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1556792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Výběr indikátorů v systému MS2014+</a:t>
            </a:r>
            <a:endParaRPr lang="cs-CZ" sz="2000" b="1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69" y="2348880"/>
            <a:ext cx="8635795" cy="3096344"/>
          </a:xfrm>
        </p:spPr>
      </p:pic>
      <p:pic>
        <p:nvPicPr>
          <p:cNvPr id="11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36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endParaRPr lang="cs-CZ" sz="28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8431290" cy="3888432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62880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Výběr indikátorů v systému MS2014+</a:t>
            </a: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088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556388"/>
            <a:ext cx="8326144" cy="4680520"/>
          </a:xfrm>
          <a:ln>
            <a:noFill/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žádosti:</a:t>
            </a:r>
          </a:p>
          <a:p>
            <a:pPr marL="0" indent="0" algn="just">
              <a:buNone/>
            </a:pPr>
            <a:r>
              <a:rPr lang="cs-CZ" sz="1800" dirty="0"/>
              <a:t>Pokud je některá povinná příloha pro žadatele nerelevantní (např. územní rozhodnutí v případě, že předmětem projektu je pouze pořízení technického a technologického vybavení), žadatel nahraje jako přílohu dokument, ve kterém uvede zdůvodnění nedoložení povinné přílohy. 	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1800" dirty="0" smtClean="0"/>
              <a:t>Plná moc</a:t>
            </a:r>
            <a:endParaRPr lang="cs-CZ" sz="18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1800" dirty="0"/>
              <a:t>Dokumentace k zadávacím a výběrovým </a:t>
            </a:r>
            <a:r>
              <a:rPr lang="cs-CZ" sz="1800" dirty="0" smtClean="0"/>
              <a:t>řízením</a:t>
            </a:r>
            <a:endParaRPr lang="cs-CZ" sz="18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1800" dirty="0" smtClean="0"/>
              <a:t>Doklady o právní subjektivitě žadatele</a:t>
            </a:r>
            <a:endParaRPr lang="cs-CZ" sz="18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1800" dirty="0" smtClean="0"/>
              <a:t>Podklady pro hodnocení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1800" dirty="0" smtClean="0"/>
              <a:t>Doklady o prokázání právních vztahů k majetku, který je předmětem projektu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28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2550" y="1418713"/>
            <a:ext cx="8830200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žádosti:</a:t>
            </a:r>
            <a:endParaRPr lang="cs-CZ" sz="14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/>
              <a:t>Žádost o stavební povolení nebo ohlášení, případně stavební povolení nebo souhlas s provedením ohlášeného stavebního záměru nebo veřejnoprávní smlouva nahrazující stavební </a:t>
            </a:r>
            <a:r>
              <a:rPr lang="cs-CZ" sz="1800" dirty="0" smtClean="0"/>
              <a:t>povolení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Projektová dokumentace pro vydání stavebního povolení nebo pro ohlášení stavby. 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Položkový rozpočet stavby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Energetické hodnocení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Výpis z rejstříku trestů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Usnesení shromáždění vlastníků (SVJ) nebo zápis z členské schůze bytového domu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 startAt="6"/>
            </a:pPr>
            <a:r>
              <a:rPr lang="cs-CZ" sz="1800" dirty="0" smtClean="0"/>
              <a:t>Seznam objednávek – přímých nákupů</a:t>
            </a:r>
            <a:endParaRPr lang="cs-CZ" sz="18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84482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cs-CZ" sz="2000" b="1" dirty="0">
                <a:latin typeface="Myriad Pro"/>
              </a:rPr>
              <a:t>Energetické hodnocení: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Průkaz energetické náročnosti budov – pro stav před a pro stav po realizaci opatření, která jsou předmětem žádosti o podporu (povinný pro všechny typy projektů)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Protokol výpočtu solárních zisků (pokud je součástí žádosti o podporu instalace solárních termických kolektorů)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Protokol výpočtu úspor primární energie (pokud je součástí žádosti o podporu instalace jednotky pro kombinovanou výrobu elektřiny a tepla)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Výpočet úspory CO</a:t>
            </a:r>
            <a:r>
              <a:rPr lang="cs-CZ" baseline="-25000" dirty="0" smtClean="0">
                <a:latin typeface="Myriad Pro" pitchFamily="34" charset="0"/>
              </a:rPr>
              <a:t>2</a:t>
            </a:r>
            <a:r>
              <a:rPr lang="cs-CZ" dirty="0" smtClean="0">
                <a:latin typeface="Myriad Pro" pitchFamily="34" charset="0"/>
              </a:rPr>
              <a:t> v případě, kdy je součástí projektu výměna zdroje tepla a zároveň dochází ke změně paliva (nejedná se o výpočet indikátoru Odhadované roční snížení emisí skleníkových plynů)</a:t>
            </a:r>
            <a:endParaRPr lang="cs-CZ" dirty="0">
              <a:latin typeface="Myriad Pro" pitchFamily="34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73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70080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cs-CZ" sz="2000" b="1" dirty="0">
                <a:latin typeface="Myriad Pro"/>
              </a:rPr>
              <a:t>Výpočetní postupy: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MMR nestanovuje speciální výpočetní postupy pro výpočet hodnot uváděných v průkazu energetické náročnosti budov (výpočty musí být provedeny podle platné legislativy a platných norem)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Doporučujeme využít Metodických pokynů k upřesnění výpočetních postupů, které byly zpracovány Státním fondem životního prostředí ČR pro podprogram Bytové domy programu Nová zelená úsporám (využití je doporučené, nikoli povinné)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128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772816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cs-CZ" sz="2000" b="1" dirty="0">
                <a:latin typeface="Myriad Pro"/>
              </a:rPr>
              <a:t>Podklady pro hodnocení: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Jsou nutné pro vyhodnocení některých hodnotících kritérií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Myriad Pro" pitchFamily="34" charset="0"/>
              </a:rPr>
              <a:t>V případech, kdy součástí projektu nejsou pouze stavební opatření (ale např. také instalace zdroje tepla) je nutné do podkladů pro hodnocení uvést způsob stanovení cen do rozpočtu </a:t>
            </a:r>
            <a:endParaRPr lang="cs-CZ" dirty="0">
              <a:latin typeface="Myriad Pro" pitchFamily="34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303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1261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Udržitelnost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dirty="0"/>
              <a:t>5 let od provedení poslední platby příjemci;</a:t>
            </a:r>
          </a:p>
          <a:p>
            <a:pPr marL="741600">
              <a:spcBef>
                <a:spcPts val="1200"/>
              </a:spcBef>
            </a:pPr>
            <a:r>
              <a:rPr lang="cs-CZ" sz="2000" dirty="0"/>
              <a:t>p</a:t>
            </a:r>
            <a:r>
              <a:rPr lang="cs-CZ" sz="2000" dirty="0" smtClean="0"/>
              <a:t>ovinnosti </a:t>
            </a:r>
            <a:r>
              <a:rPr lang="cs-CZ" sz="2000" dirty="0"/>
              <a:t>příjemce definovány v Obecných pravidlech (kapitola </a:t>
            </a:r>
            <a:r>
              <a:rPr lang="cs-CZ" sz="2000" dirty="0" smtClean="0"/>
              <a:t>20, např.: povinnost udržet dosažené cíle a výstupy projektu, dodržovat pravidla publicity)</a:t>
            </a: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„Energetické úspory v bytových domech II“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37. výzva IROP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„Energetické úspory v bytových domech II“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772816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Myriad Pro" pitchFamily="34" charset="0"/>
              </a:rPr>
              <a:t>u</a:t>
            </a:r>
            <a:r>
              <a:rPr lang="cs-CZ" dirty="0" smtClean="0">
                <a:latin typeface="Myriad Pro" pitchFamily="34" charset="0"/>
              </a:rPr>
              <a:t>končení výzvy 30. 11. 2017 (předpoklad 15 tis. podpořených bytových jednotek)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latin typeface="Myriad Pro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Myriad Pro" pitchFamily="34" charset="0"/>
              </a:rPr>
              <a:t>v</a:t>
            </a:r>
            <a:r>
              <a:rPr lang="cs-CZ" dirty="0" smtClean="0">
                <a:latin typeface="Myriad Pro" pitchFamily="34" charset="0"/>
              </a:rPr>
              <a:t> prosinci 2017 plánováno vyhlášení další výzvy (včetně podpory formou finančního nástroje)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17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7504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Miroslav.krob@mmr.cz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450331"/>
              </p:ext>
            </p:extLst>
          </p:nvPr>
        </p:nvGraphicFramePr>
        <p:xfrm>
          <a:off x="457200" y="1061048"/>
          <a:ext cx="8229600" cy="500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Myriad Pro"/>
                        </a:rPr>
                        <a:t>Kapitoly</a:t>
                      </a:r>
                      <a:r>
                        <a:rPr lang="cs-CZ" baseline="0" dirty="0" smtClean="0">
                          <a:latin typeface="Myriad Pro"/>
                        </a:rPr>
                        <a:t> Obecných pravidel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Úvod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Monitorování projektů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Vyhlášení výzvy a předkládání žádosti o podporu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Indikátory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Hodnocení a výběr projektů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Změny v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Příprava realizace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Nesrovnalosti, porušení rozpočtové kázně, …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Investiční plánování a zadávání zakázek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Financování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Dodatečné stavební</a:t>
                      </a:r>
                      <a:r>
                        <a:rPr lang="cs-CZ" sz="1400" baseline="0" dirty="0" smtClean="0">
                          <a:latin typeface="Myriad Pro"/>
                        </a:rPr>
                        <a:t> práce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Odstoupení, ukončení realizace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699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Myriad Pro"/>
                        </a:rPr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Udržitelnost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Veřejná podpora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Námitky stížnosti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Účetnictví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Kontroly audity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Způsobilé výdaje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Horizontální priority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Přenesená</a:t>
                      </a:r>
                      <a:r>
                        <a:rPr lang="cs-CZ" sz="1400" baseline="0" dirty="0" smtClean="0">
                          <a:latin typeface="Myriad Pro"/>
                        </a:rPr>
                        <a:t> daňová povinnost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Použité pojmy/zkratky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Archivace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Právní a metodický rámec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Publicita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Seznam příloh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Centrum pro regionální rozvoj České republiky:</a:t>
            </a:r>
          </a:p>
          <a:p>
            <a:pPr marL="0" indent="0">
              <a:buNone/>
            </a:pPr>
            <a:r>
              <a:rPr lang="cs-CZ" sz="2000" dirty="0" smtClean="0"/>
              <a:t>(jednotlivá krajská regionální pracoviště CRR)</a:t>
            </a:r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dotaceeu.cz/cs/microsites/irop/kontakty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hlinkClick r:id="rId3"/>
              </a:rPr>
              <a:t>http://www.crr.cz/cs/kontakty/kontakty-irop</a:t>
            </a:r>
            <a:endParaRPr lang="cs-CZ" sz="20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Výzvy </a:t>
            </a:r>
            <a:r>
              <a:rPr lang="cs-CZ" sz="2200" b="1" dirty="0"/>
              <a:t>k předkládání žádostí o </a:t>
            </a:r>
            <a:r>
              <a:rPr lang="cs-CZ" sz="2200" b="1" dirty="0" smtClean="0"/>
              <a:t>podporu:</a:t>
            </a:r>
            <a:endParaRPr lang="cs-CZ" sz="2200" b="1" dirty="0"/>
          </a:p>
          <a:p>
            <a:r>
              <a:rPr lang="cs-CZ" sz="2000" dirty="0" smtClean="0">
                <a:hlinkClick r:id="rId4"/>
              </a:rPr>
              <a:t>http://dotaceeu.cz/cs/microsites/irop/vyzvy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0070C0"/>
                </a:solidFill>
              </a:rPr>
              <a:t>Specifický cíl 2.5 IROP 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Snížení energetické náročnosti v sektoru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Alokace specifického cíle 17 mld. </a:t>
            </a:r>
            <a:r>
              <a:rPr lang="cs-CZ" sz="2000" dirty="0" smtClean="0"/>
              <a:t>Kč</a:t>
            </a:r>
            <a:endParaRPr lang="cs-CZ" sz="20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Dosud vyhlášeny dvě výzvy:</a:t>
            </a:r>
          </a:p>
          <a:p>
            <a:pPr marL="1257300" lvl="4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16. výzva ( 9. 12. 2015 – 25. 7. 2016)</a:t>
            </a:r>
          </a:p>
          <a:p>
            <a:pPr marL="1257300" lvl="4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37. </a:t>
            </a:r>
            <a:r>
              <a:rPr lang="cs-CZ" sz="1800" dirty="0" smtClean="0"/>
              <a:t>výzva </a:t>
            </a:r>
            <a:r>
              <a:rPr lang="cs-CZ" sz="1800" dirty="0"/>
              <a:t>(od 1. 7. 2016)</a:t>
            </a:r>
          </a:p>
          <a:p>
            <a:pPr lvl="2"/>
            <a:endParaRPr lang="cs-CZ" dirty="0"/>
          </a:p>
          <a:p>
            <a:pPr marL="3429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ředpoklad</a:t>
            </a:r>
            <a:r>
              <a:rPr lang="cs-CZ" sz="2000" dirty="0"/>
              <a:t>: za alokovaných 17. mld. Kč podpořit až 180 000 bytových jednotek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4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16. Výzva IROP</a:t>
            </a:r>
          </a:p>
          <a:p>
            <a:pPr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„energetické úspory v bytových domech“ 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359522"/>
            <a:ext cx="8229600" cy="4589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 pitchFamily="34" charset="0"/>
              </a:rPr>
              <a:t>Oznámení o uzavření výzvy zveřejněno 23. 6. 2016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  <a:latin typeface="Myriad Pro" pitchFamily="34" charset="0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 pitchFamily="34" charset="0"/>
              </a:rPr>
              <a:t>Uzavření výzvy 25. 7. 2016 (nejzazší termín pro podání žádosti o podporu v 16. výzvě)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  <a:latin typeface="Myriad Pro" pitchFamily="34" charset="0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 pitchFamily="34" charset="0"/>
              </a:rPr>
              <a:t>K dnešnímu dni přijato celkem 176 žádostí v celkovém objemu 1,5 mld. Kč celkových způsobilých výdajů – z toho příspěvek z EFRR činil 336,5 mil. Kč</a:t>
            </a: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>
              <a:solidFill>
                <a:schemeClr val="tx1"/>
              </a:solidFill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70C0"/>
                </a:solidFill>
              </a:rPr>
              <a:t>16. Výzva IROP</a:t>
            </a:r>
            <a:br>
              <a:rPr lang="cs-CZ" sz="2400" dirty="0">
                <a:solidFill>
                  <a:srgbClr val="0070C0"/>
                </a:solidFill>
              </a:rPr>
            </a:br>
            <a:r>
              <a:rPr lang="cs-CZ" sz="2400" dirty="0">
                <a:solidFill>
                  <a:srgbClr val="0070C0"/>
                </a:solidFill>
              </a:rPr>
              <a:t>„energetické úspory v bytových domech“ </a:t>
            </a: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Podané žádosti o podporu podle kraje žadatele</a:t>
            </a:r>
            <a:endParaRPr 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36576"/>
              </p:ext>
            </p:extLst>
          </p:nvPr>
        </p:nvGraphicFramePr>
        <p:xfrm>
          <a:off x="1979712" y="2204864"/>
          <a:ext cx="5760640" cy="353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9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2114</Words>
  <Application>Microsoft Office PowerPoint</Application>
  <PresentationFormat>Předvádění na obrazovce (4:3)</PresentationFormat>
  <Paragraphs>384</Paragraphs>
  <Slides>40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Specifický cíl 2.5 IROP  Snížení energetické náročnosti v sektoru bydlení</vt:lpstr>
      <vt:lpstr>Prezentace aplikace PowerPoint</vt:lpstr>
      <vt:lpstr>16. Výzva IROP „energetické úspory v bytových domech“  </vt:lpstr>
      <vt:lpstr>16. Výzva IROP „energetické úspory v bytových domech“   </vt:lpstr>
      <vt:lpstr>Prezentace aplikace PowerPoint</vt:lpstr>
      <vt:lpstr>37. výzva IROP „Energetické úspory v bytových domech ii“ </vt:lpstr>
      <vt:lpstr>37. výzva IROP „Energetické úspory v bytových domech ii“</vt:lpstr>
      <vt:lpstr>upozornění</vt:lpstr>
      <vt:lpstr>37. výzva IROP „Energetické úspory v bytových domech ii“ </vt:lpstr>
      <vt:lpstr>37. výzva IROP „Energetické úspory v bytových domech ii“</vt:lpstr>
      <vt:lpstr>Prezentace aplikace PowerPoint</vt:lpstr>
      <vt:lpstr>37. výzva IROP „Energetické úspory v bytových domech ii“ </vt:lpstr>
      <vt:lpstr>37. výzva IROP „Energetické úspory v bytových domech ii“</vt:lpstr>
      <vt:lpstr>37. výzva IROP „Energetické úspory v bytových domech ii“</vt:lpstr>
      <vt:lpstr>Prezentace aplikace PowerPoint</vt:lpstr>
      <vt:lpstr>37. výzva IROP „Energetické úspory v bytových domech II“ </vt:lpstr>
      <vt:lpstr>Prezentace aplikace PowerPoint</vt:lpstr>
      <vt:lpstr>Prezentace aplikace PowerPoint</vt:lpstr>
      <vt:lpstr>37. výzva IROP „Energetické úspory v bytových domech II“</vt:lpstr>
      <vt:lpstr>Prezentace aplikace PowerPoint</vt:lpstr>
      <vt:lpstr>Prezentace aplikace PowerPoint</vt:lpstr>
      <vt:lpstr>Prezentace aplikace PowerPoint</vt:lpstr>
      <vt:lpstr>37. výzva IROP „Energetické úspory v bytových domech II“ </vt:lpstr>
      <vt:lpstr>37. výzva IROP „Energetické úspory v bytových domech II“</vt:lpstr>
      <vt:lpstr>37. výzva IROP „Energetické úspory v bytových domech II“</vt:lpstr>
      <vt:lpstr>37. výzva IROP „Energetické úspory v bytových domech II“</vt:lpstr>
      <vt:lpstr>Prezentace aplikace PowerPoint</vt:lpstr>
      <vt:lpstr>Prezentace aplikace PowerPoint</vt:lpstr>
      <vt:lpstr>37. výzva IROP „Energetické úspory v bytových domech II“ </vt:lpstr>
      <vt:lpstr>37. výzva IROP „Energetické úspory v bytových domech II“</vt:lpstr>
      <vt:lpstr>37. výzva IROP „Energetické úspory v bytových domech II“</vt:lpstr>
      <vt:lpstr>Prezentace aplikace PowerPoint</vt:lpstr>
      <vt:lpstr>37. výzva IROP „Energetické úspory v bytových domech II“ 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Miroslav Krob</cp:lastModifiedBy>
  <cp:revision>655</cp:revision>
  <cp:lastPrinted>2016-07-20T05:47:51Z</cp:lastPrinted>
  <dcterms:created xsi:type="dcterms:W3CDTF">2014-10-03T06:20:14Z</dcterms:created>
  <dcterms:modified xsi:type="dcterms:W3CDTF">2016-07-20T06:14:32Z</dcterms:modified>
</cp:coreProperties>
</file>