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13"/>
  </p:handoutMasterIdLst>
  <p:sldIdLst>
    <p:sldId id="266" r:id="rId5"/>
    <p:sldId id="257" r:id="rId6"/>
    <p:sldId id="265" r:id="rId7"/>
    <p:sldId id="260" r:id="rId8"/>
    <p:sldId id="261" r:id="rId9"/>
    <p:sldId id="262" r:id="rId10"/>
    <p:sldId id="263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2814" y="-14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894399-29F8-8341-87CE-45A59C8F3470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D01622-6527-A840-93D2-B71E71D7D97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8815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228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2071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2117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5082"/>
            <a:ext cx="7772400" cy="1997296"/>
          </a:xfrm>
        </p:spPr>
        <p:txBody>
          <a:bodyPr anchor="t">
            <a:normAutofit/>
          </a:bodyPr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5386972"/>
            <a:ext cx="6400800" cy="570201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5FA4E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subtitle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6632575" cy="1452562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156851" y="6356350"/>
            <a:ext cx="2006600" cy="369888"/>
          </a:xfrm>
        </p:spPr>
        <p:txBody>
          <a:bodyPr/>
          <a:lstStyle>
            <a:lvl1pPr>
              <a:defRPr>
                <a:solidFill>
                  <a:srgbClr val="CCCCCC"/>
                </a:solidFill>
              </a:defRPr>
            </a:lvl1pPr>
          </a:lstStyle>
          <a:p>
            <a:pPr lvl="0"/>
            <a:r>
              <a:rPr lang="en-US" dirty="0" smtClean="0"/>
              <a:t>16/12/14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28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2723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33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68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879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24558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914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0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B818D7-4D69-C74B-856A-11258C666662}" type="datetimeFigureOut">
              <a:rPr lang="en-US" smtClean="0"/>
              <a:pPr/>
              <a:t>4/14/2016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Myriad Pro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B5227-2C6F-B94D-9D8F-826F917070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70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text </a:t>
            </a:r>
            <a:r>
              <a:rPr lang="cs-CZ" dirty="0" err="1" smtClean="0"/>
              <a:t>styles</a:t>
            </a:r>
            <a:endParaRPr lang="cs-CZ" dirty="0" smtClean="0"/>
          </a:p>
          <a:p>
            <a:pPr lvl="1"/>
            <a:r>
              <a:rPr lang="cs-CZ" dirty="0" smtClean="0"/>
              <a:t>Second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2"/>
            <a:r>
              <a:rPr lang="cs-CZ" dirty="0" err="1" smtClean="0"/>
              <a:t>Third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3"/>
            <a:r>
              <a:rPr lang="cs-CZ" dirty="0" err="1" smtClean="0"/>
              <a:t>Fourth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cs-CZ" dirty="0" smtClean="0"/>
          </a:p>
          <a:p>
            <a:pPr lvl="4"/>
            <a:r>
              <a:rPr lang="cs-CZ" dirty="0" err="1" smtClean="0"/>
              <a:t>Fifth</a:t>
            </a:r>
            <a:r>
              <a:rPr lang="cs-CZ" dirty="0" smtClean="0"/>
              <a:t> </a:t>
            </a:r>
            <a:r>
              <a:rPr lang="cs-CZ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B6B818D7-4D69-C74B-856A-11258C666662}" type="datetimeFigureOut">
              <a:rPr lang="en-US" smtClean="0"/>
              <a:pPr/>
              <a:t>4/14/2016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err="1" smtClean="0">
                <a:latin typeface="Myriad Pro"/>
              </a:rPr>
              <a:t>Název</a:t>
            </a:r>
            <a:r>
              <a:rPr lang="en-US" dirty="0" smtClean="0">
                <a:latin typeface="Myriad Pro"/>
              </a:rPr>
              <a:t> </a:t>
            </a:r>
            <a:r>
              <a:rPr lang="en-US" dirty="0" err="1" smtClean="0">
                <a:latin typeface="Myriad Pro"/>
              </a:rPr>
              <a:t>prezentace</a:t>
            </a:r>
            <a:endParaRPr lang="en-US" dirty="0">
              <a:latin typeface="Myriad Pro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Myriad Pro"/>
              </a:defRPr>
            </a:lvl1pPr>
          </a:lstStyle>
          <a:p>
            <a:fld id="{CA6B5227-2C6F-B94D-9D8F-826F9170706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141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3500" b="1" i="0" kern="1200" cap="all">
          <a:solidFill>
            <a:schemeClr val="tx1"/>
          </a:solidFill>
          <a:latin typeface="Myriad Pro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Myriad Pro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Myriad Pro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Myriad Pro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Myriad Pro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Myriad Pro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ssf.cz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strukturalni-fondy.cz/cs/Jak-na-projekt/Elektronicka-zadost/Edukacni-videa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mseu.mssf.cz/help/TescoSwElevatedTrustToolCZ.ms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mailto:setek@crr.cz" TargetMode="Externa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17722"/>
            <a:ext cx="7772400" cy="1997296"/>
          </a:xfrm>
        </p:spPr>
        <p:txBody>
          <a:bodyPr>
            <a:normAutofit/>
          </a:bodyPr>
          <a:lstStyle/>
          <a:p>
            <a:r>
              <a:rPr lang="cs-CZ" dirty="0">
                <a:latin typeface="Calibri" panose="020F0502020204030204" pitchFamily="34" charset="0"/>
                <a:cs typeface="Myriad Pro Black"/>
              </a:rPr>
              <a:t>Webová aplikace MS2014+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>
                <a:latin typeface="Calibri" panose="020F0502020204030204" pitchFamily="34" charset="0"/>
              </a:rPr>
              <a:t>Ing. Josef Šetek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685800" y="3309620"/>
            <a:ext cx="8048297" cy="1452562"/>
          </a:xfrm>
        </p:spPr>
        <p:txBody>
          <a:bodyPr>
            <a:normAutofit/>
          </a:bodyPr>
          <a:lstStyle/>
          <a:p>
            <a:r>
              <a:rPr lang="cs-CZ" sz="1600" dirty="0"/>
              <a:t>Seminář pro SC 3.2 ZVYŠOVÁNÍ EFEKTIVITY A TRANSPARENTNOSTI VEŘEJNÉ SPRÁVY PROSTŘEDNICTVÍM ROZVOJE VYUŽITÍ A KVALITY SYSTÉMŮ IKT</a:t>
            </a:r>
          </a:p>
          <a:p>
            <a:r>
              <a:rPr lang="cs-CZ" sz="1600" dirty="0"/>
              <a:t>Průběžná výzva č. 26 </a:t>
            </a:r>
            <a:r>
              <a:rPr lang="cs-CZ" sz="1600" b="1" dirty="0">
                <a:latin typeface="Calibri" panose="020F0502020204030204" pitchFamily="34" charset="0"/>
              </a:rPr>
              <a:t>EGOVERNMENT I. </a:t>
            </a:r>
            <a:endParaRPr lang="en-US" sz="1600" b="1" dirty="0">
              <a:latin typeface="Calibri" panose="020F0502020204030204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smtClean="0"/>
              <a:t>13. </a:t>
            </a:r>
            <a:r>
              <a:rPr lang="cs-CZ" dirty="0" smtClean="0"/>
              <a:t>4. 2016</a:t>
            </a:r>
            <a:endParaRPr lang="en-US" dirty="0"/>
          </a:p>
        </p:txBody>
      </p:sp>
      <p:pic>
        <p:nvPicPr>
          <p:cNvPr id="7" name="Obrázek 6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75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32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Portál MS2014+ - stručné představení</a:t>
            </a:r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>
                <a:latin typeface="Calibri" panose="020F0502020204030204" pitchFamily="34" charset="0"/>
                <a:hlinkClick r:id="rId2"/>
              </a:rPr>
              <a:t>http://www.mssf.cz/</a:t>
            </a:r>
            <a:r>
              <a:rPr lang="cs-CZ" dirty="0">
                <a:latin typeface="Calibri" panose="020F0502020204030204" pitchFamily="34" charset="0"/>
              </a:rPr>
              <a:t> </a:t>
            </a:r>
          </a:p>
          <a:p>
            <a:pPr marL="0" indent="0" algn="just">
              <a:buNone/>
            </a:pPr>
            <a:r>
              <a:rPr lang="cs-CZ" u="sng" dirty="0" smtClean="0">
                <a:latin typeface="Calibri" panose="020F0502020204030204" pitchFamily="34" charset="0"/>
              </a:rPr>
              <a:t>Prostřednictvím MS2014+ probíhá podání: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Žádosti o podporu včetně příloh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Dokumentace ze zadávacího/výběrového řízení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Žádosti o platbu a zprávy o realizaci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Žádosti o změnu</a:t>
            </a:r>
          </a:p>
          <a:p>
            <a:r>
              <a:rPr lang="cs-CZ" dirty="0" smtClean="0">
                <a:latin typeface="Calibri" panose="020F0502020204030204" pitchFamily="34" charset="0"/>
              </a:rPr>
              <a:t>Zprávy o udržitelnosti projektu</a:t>
            </a:r>
          </a:p>
          <a:p>
            <a:endParaRPr lang="en-US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6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>Práce s portálem </a:t>
            </a:r>
            <a:r>
              <a:rPr lang="cs-CZ" sz="2800" dirty="0">
                <a:solidFill>
                  <a:srgbClr val="000099"/>
                </a:solidFill>
              </a:rPr>
              <a:t>MS2014</a:t>
            </a:r>
            <a:r>
              <a:rPr lang="cs-CZ" sz="2800" dirty="0" smtClean="0">
                <a:solidFill>
                  <a:srgbClr val="000099"/>
                </a:solidFill>
              </a:rPr>
              <a:t>+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u="sng" dirty="0">
                <a:latin typeface="Calibri" panose="020F0502020204030204" pitchFamily="34" charset="0"/>
              </a:rPr>
              <a:t>Příloha č. 1 </a:t>
            </a:r>
            <a:r>
              <a:rPr lang="cs-CZ" b="1" u="sng" dirty="0" smtClean="0">
                <a:latin typeface="Calibri" panose="020F0502020204030204" pitchFamily="34" charset="0"/>
              </a:rPr>
              <a:t>Specifických </a:t>
            </a:r>
            <a:r>
              <a:rPr lang="cs-CZ" b="1" u="sng" dirty="0">
                <a:latin typeface="Calibri" panose="020F0502020204030204" pitchFamily="34" charset="0"/>
              </a:rPr>
              <a:t>pravidel </a:t>
            </a:r>
            <a:r>
              <a:rPr lang="cs-CZ" dirty="0">
                <a:latin typeface="Calibri" panose="020F0502020204030204" pitchFamily="34" charset="0"/>
              </a:rPr>
              <a:t>- </a:t>
            </a:r>
            <a:r>
              <a:rPr lang="cs-CZ" dirty="0" smtClean="0">
                <a:latin typeface="Calibri" panose="020F0502020204030204" pitchFamily="34" charset="0"/>
              </a:rPr>
              <a:t>Postup pro podání žádosti o podporu v</a:t>
            </a:r>
            <a:r>
              <a:rPr lang="cs-CZ" dirty="0">
                <a:latin typeface="Calibri" panose="020F0502020204030204" pitchFamily="34" charset="0"/>
              </a:rPr>
              <a:t> MS2014+</a:t>
            </a:r>
          </a:p>
          <a:p>
            <a:r>
              <a:rPr lang="cs-CZ" b="1" u="sng" dirty="0" smtClean="0">
                <a:latin typeface="Calibri" panose="020F0502020204030204" pitchFamily="34" charset="0"/>
              </a:rPr>
              <a:t>Edukační videa pro </a:t>
            </a:r>
            <a:r>
              <a:rPr lang="cs-CZ" b="1" u="sng" dirty="0">
                <a:latin typeface="Calibri" panose="020F0502020204030204" pitchFamily="34" charset="0"/>
              </a:rPr>
              <a:t>vyplnění žádosti </a:t>
            </a:r>
            <a:r>
              <a:rPr lang="cs-CZ" b="1" u="sng" dirty="0" smtClean="0">
                <a:latin typeface="Calibri" panose="020F0502020204030204" pitchFamily="34" charset="0"/>
              </a:rPr>
              <a:t>-  </a:t>
            </a:r>
            <a:r>
              <a:rPr lang="cs-CZ" dirty="0">
                <a:latin typeface="Calibri" panose="020F0502020204030204" pitchFamily="34" charset="0"/>
                <a:hlinkClick r:id="rId2"/>
              </a:rPr>
              <a:t>http://</a:t>
            </a:r>
            <a:r>
              <a:rPr lang="cs-CZ" dirty="0" smtClean="0">
                <a:latin typeface="Calibri" panose="020F0502020204030204" pitchFamily="34" charset="0"/>
                <a:hlinkClick r:id="rId2"/>
              </a:rPr>
              <a:t>www.strukturalni-fondy.cz/cs/Jak-na-projekt/Elektronicka-zadost/Edukacni-videa</a:t>
            </a:r>
            <a:endParaRPr lang="cs-CZ" dirty="0" smtClean="0">
              <a:latin typeface="Calibri" panose="020F0502020204030204" pitchFamily="34" charset="0"/>
            </a:endParaRPr>
          </a:p>
          <a:p>
            <a:r>
              <a:rPr lang="cs-CZ" b="1" u="sng" dirty="0" smtClean="0">
                <a:latin typeface="Calibri" panose="020F0502020204030204" pitchFamily="34" charset="0"/>
              </a:rPr>
              <a:t>Kontaktní pracovníci na CRR</a:t>
            </a:r>
            <a:r>
              <a:rPr lang="cs-CZ" dirty="0" smtClean="0">
                <a:latin typeface="Calibri" panose="020F0502020204030204" pitchFamily="34" charset="0"/>
              </a:rPr>
              <a:t> – administrátor MS na každém krajském oddělení CRR/ oddělení administrace OSS CRR.</a:t>
            </a:r>
            <a:endParaRPr lang="cs-CZ" dirty="0">
              <a:latin typeface="Calibri" panose="020F0502020204030204" pitchFamily="34" charset="0"/>
            </a:endParaRPr>
          </a:p>
        </p:txBody>
      </p:sp>
      <p:pic>
        <p:nvPicPr>
          <p:cNvPr id="4" name="Obrázek 3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557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Portál MS2014+- Hlavní změny</a:t>
            </a:r>
            <a:r>
              <a:rPr lang="cs-CZ" sz="2800" dirty="0">
                <a:solidFill>
                  <a:srgbClr val="000099"/>
                </a:solidFill>
              </a:rPr>
              <a:t/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1514"/>
            <a:ext cx="8229600" cy="4864433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Podání úloh je </a:t>
            </a:r>
            <a:r>
              <a:rPr lang="cs-CZ" sz="2300" b="1" dirty="0" smtClean="0">
                <a:latin typeface="Calibri" panose="020F0502020204030204" pitchFamily="34" charset="0"/>
              </a:rPr>
              <a:t>pouze elektronické </a:t>
            </a:r>
            <a:r>
              <a:rPr lang="cs-CZ" sz="2300" dirty="0" smtClean="0">
                <a:latin typeface="Calibri" panose="020F0502020204030204" pitchFamily="34" charset="0"/>
              </a:rPr>
              <a:t>prostřednictvím MS2014+ </a:t>
            </a:r>
            <a:r>
              <a:rPr lang="cs-CZ" sz="23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Pozor!!! </a:t>
            </a:r>
            <a:r>
              <a:rPr lang="cs-CZ" sz="2300" dirty="0" smtClean="0">
                <a:latin typeface="Calibri" panose="020F0502020204030204" pitchFamily="34" charset="0"/>
              </a:rPr>
              <a:t>(není třeba zasílat papírově poštou/odevzdávat na pracoviště CRR).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Žadatel vyplňuje jednotlivé úlohy přímo </a:t>
            </a:r>
            <a:r>
              <a:rPr lang="cs-CZ" sz="2300" dirty="0">
                <a:latin typeface="Calibri" panose="020F0502020204030204" pitchFamily="34" charset="0"/>
              </a:rPr>
              <a:t>v okně internetového prohlížeče. </a:t>
            </a:r>
            <a:r>
              <a:rPr lang="cs-CZ" sz="2300" u="sng" dirty="0" smtClean="0">
                <a:latin typeface="Calibri" panose="020F0502020204030204" pitchFamily="34" charset="0"/>
              </a:rPr>
              <a:t>Pro bezproblémový chod doporučujeme nejnovější verzi prohlížeče Internet Explorer.</a:t>
            </a:r>
          </a:p>
          <a:p>
            <a:pPr algn="just"/>
            <a:r>
              <a:rPr lang="cs-CZ" sz="23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Pozor!!! </a:t>
            </a:r>
            <a:r>
              <a:rPr lang="cs-CZ" sz="2300" dirty="0" smtClean="0">
                <a:latin typeface="Calibri" panose="020F0502020204030204" pitchFamily="34" charset="0"/>
              </a:rPr>
              <a:t>K podepsání úloh je vyžadován kvalifikovaný elektronický podpis. </a:t>
            </a:r>
            <a:r>
              <a:rPr lang="cs-CZ" sz="2300" u="sng" dirty="0" smtClean="0">
                <a:latin typeface="Calibri" panose="020F0502020204030204" pitchFamily="34" charset="0"/>
              </a:rPr>
              <a:t>Aby bylo možné úlohy podepsat je nutné mít na počítači nainstalován balíček založen na technologii </a:t>
            </a:r>
            <a:r>
              <a:rPr lang="cs-CZ" sz="2300" u="sng" dirty="0" err="1" smtClean="0">
                <a:latin typeface="Calibri" panose="020F0502020204030204" pitchFamily="34" charset="0"/>
              </a:rPr>
              <a:t>Silverlight</a:t>
            </a:r>
            <a:r>
              <a:rPr lang="cs-CZ" sz="2300" u="sng" dirty="0" smtClean="0">
                <a:latin typeface="Calibri" panose="020F0502020204030204" pitchFamily="34" charset="0"/>
              </a:rPr>
              <a:t>, který slouží pro přístup                       k podpisovým certifikátům.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Instalační balíček </a:t>
            </a:r>
            <a:r>
              <a:rPr lang="cs-CZ" sz="2300" dirty="0" err="1">
                <a:latin typeface="Calibri" panose="020F0502020204030204" pitchFamily="34" charset="0"/>
                <a:hlinkClick r:id="rId2"/>
              </a:rPr>
              <a:t>TescoSW</a:t>
            </a:r>
            <a:r>
              <a:rPr lang="cs-CZ" sz="2300" dirty="0">
                <a:latin typeface="Calibri" panose="020F0502020204030204" pitchFamily="34" charset="0"/>
                <a:hlinkClick r:id="rId2"/>
              </a:rPr>
              <a:t> </a:t>
            </a:r>
            <a:r>
              <a:rPr lang="cs-CZ" sz="2300" dirty="0" err="1">
                <a:latin typeface="Calibri" panose="020F0502020204030204" pitchFamily="34" charset="0"/>
                <a:hlinkClick r:id="rId2"/>
              </a:rPr>
              <a:t>Elevated</a:t>
            </a:r>
            <a:r>
              <a:rPr lang="cs-CZ" sz="2300" dirty="0">
                <a:latin typeface="Calibri" panose="020F0502020204030204" pitchFamily="34" charset="0"/>
                <a:hlinkClick r:id="rId2"/>
              </a:rPr>
              <a:t> </a:t>
            </a:r>
            <a:r>
              <a:rPr lang="cs-CZ" sz="2300" dirty="0" err="1" smtClean="0">
                <a:latin typeface="Calibri" panose="020F0502020204030204" pitchFamily="34" charset="0"/>
                <a:hlinkClick r:id="rId2"/>
              </a:rPr>
              <a:t>TrustTool</a:t>
            </a:r>
            <a:r>
              <a:rPr lang="cs-CZ" sz="2300" dirty="0" smtClean="0">
                <a:latin typeface="Calibri" panose="020F0502020204030204" pitchFamily="34" charset="0"/>
              </a:rPr>
              <a:t> naleznete v MS2014+ na záložce HW a SW požadavky.</a:t>
            </a:r>
            <a:r>
              <a:rPr lang="cs-CZ" sz="2300" dirty="0">
                <a:latin typeface="Calibri" panose="020F0502020204030204" pitchFamily="34" charset="0"/>
              </a:rPr>
              <a:t/>
            </a:r>
            <a:br>
              <a:rPr lang="cs-CZ" sz="2300" dirty="0">
                <a:latin typeface="Calibri" panose="020F0502020204030204" pitchFamily="34" charset="0"/>
              </a:rPr>
            </a:br>
            <a:endParaRPr lang="cs-CZ" sz="2300" dirty="0">
              <a:latin typeface="Calibri" panose="020F0502020204030204" pitchFamily="34" charset="0"/>
            </a:endParaRPr>
          </a:p>
          <a:p>
            <a:pPr marL="0" indent="0" algn="just">
              <a:buNone/>
            </a:pPr>
            <a:endParaRPr lang="cs-CZ" sz="2500" dirty="0" smtClean="0"/>
          </a:p>
          <a:p>
            <a:pPr algn="just"/>
            <a:endParaRPr lang="cs-CZ" sz="2500" dirty="0" smtClean="0"/>
          </a:p>
          <a:p>
            <a:pPr algn="just"/>
            <a:endParaRPr lang="cs-CZ" sz="2800" dirty="0" smtClean="0"/>
          </a:p>
          <a:p>
            <a:pPr algn="just"/>
            <a:endParaRPr lang="en-US" sz="2800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903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Portál MS2014+- Elektronický podpis</a:t>
            </a:r>
            <a:r>
              <a:rPr lang="cs-CZ" sz="2800" dirty="0">
                <a:solidFill>
                  <a:srgbClr val="000099"/>
                </a:solidFill>
              </a:rPr>
              <a:t/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Je nutné mít kvalifikovaný platný certifikát </a:t>
            </a:r>
            <a:r>
              <a:rPr lang="cs-CZ" sz="2300" dirty="0">
                <a:latin typeface="Calibri" panose="020F0502020204030204" pitchFamily="34" charset="0"/>
              </a:rPr>
              <a:t>vydaný akreditovaným poskytovatelem certifikačních služeb dle zákona č. 227/2000 Sb., o elektronickém podpisu, </a:t>
            </a:r>
            <a:r>
              <a:rPr lang="cs-CZ" sz="2300" dirty="0" smtClean="0">
                <a:latin typeface="Calibri" panose="020F0502020204030204" pitchFamily="34" charset="0"/>
              </a:rPr>
              <a:t>              v </a:t>
            </a:r>
            <a:r>
              <a:rPr lang="cs-CZ" sz="2300" dirty="0">
                <a:latin typeface="Calibri" panose="020F0502020204030204" pitchFamily="34" charset="0"/>
              </a:rPr>
              <a:t>platném </a:t>
            </a:r>
            <a:r>
              <a:rPr lang="cs-CZ" sz="2300" dirty="0" smtClean="0">
                <a:latin typeface="Calibri" panose="020F0502020204030204" pitchFamily="34" charset="0"/>
              </a:rPr>
              <a:t>znění. </a:t>
            </a:r>
          </a:p>
          <a:p>
            <a:pPr marL="0" indent="0" algn="just">
              <a:buNone/>
            </a:pPr>
            <a:r>
              <a:rPr lang="cs-CZ" sz="23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	Pozor!!! </a:t>
            </a:r>
            <a:r>
              <a:rPr lang="cs-CZ" sz="2300" u="sng" dirty="0" smtClean="0">
                <a:latin typeface="Calibri" panose="020F0502020204030204" pitchFamily="34" charset="0"/>
              </a:rPr>
              <a:t>Certifikát musí být </a:t>
            </a:r>
            <a:r>
              <a:rPr lang="cs-CZ" sz="2300" u="sng" dirty="0">
                <a:latin typeface="Calibri" panose="020F0502020204030204" pitchFamily="34" charset="0"/>
              </a:rPr>
              <a:t>vydaný některou </a:t>
            </a:r>
            <a:r>
              <a:rPr lang="cs-CZ" sz="2300" dirty="0" smtClean="0">
                <a:latin typeface="Calibri" panose="020F0502020204030204" pitchFamily="34" charset="0"/>
              </a:rPr>
              <a:t>	</a:t>
            </a:r>
            <a:r>
              <a:rPr lang="cs-CZ" sz="2300" u="sng" dirty="0" smtClean="0">
                <a:latin typeface="Calibri" panose="020F0502020204030204" pitchFamily="34" charset="0"/>
              </a:rPr>
              <a:t>z</a:t>
            </a:r>
            <a:r>
              <a:rPr lang="cs-CZ" sz="2300" u="sng" dirty="0">
                <a:latin typeface="Calibri" panose="020F0502020204030204" pitchFamily="34" charset="0"/>
              </a:rPr>
              <a:t> podporovaných </a:t>
            </a:r>
            <a:r>
              <a:rPr lang="cs-CZ" sz="2300" u="sng" dirty="0" smtClean="0">
                <a:latin typeface="Calibri" panose="020F0502020204030204" pitchFamily="34" charset="0"/>
              </a:rPr>
              <a:t>certifikačních autorit </a:t>
            </a:r>
            <a:r>
              <a:rPr lang="cs-CZ" sz="2300" u="sng" dirty="0">
                <a:latin typeface="Calibri" panose="020F0502020204030204" pitchFamily="34" charset="0"/>
              </a:rPr>
              <a:t>(</a:t>
            </a:r>
            <a:r>
              <a:rPr lang="cs-CZ" sz="2300" u="sng" dirty="0" err="1">
                <a:latin typeface="Calibri" panose="020F0502020204030204" pitchFamily="34" charset="0"/>
              </a:rPr>
              <a:t>Postsignum</a:t>
            </a:r>
            <a:r>
              <a:rPr lang="cs-CZ" sz="2300" u="sng" dirty="0">
                <a:latin typeface="Calibri" panose="020F0502020204030204" pitchFamily="34" charset="0"/>
              </a:rPr>
              <a:t>, I.CA</a:t>
            </a:r>
            <a:r>
              <a:rPr lang="cs-CZ" sz="2300" dirty="0" smtClean="0">
                <a:latin typeface="Calibri" panose="020F0502020204030204" pitchFamily="34" charset="0"/>
              </a:rPr>
              <a:t>,	</a:t>
            </a:r>
            <a:r>
              <a:rPr lang="cs-CZ" sz="2300" u="sng" dirty="0" err="1" smtClean="0">
                <a:latin typeface="Calibri" panose="020F0502020204030204" pitchFamily="34" charset="0"/>
              </a:rPr>
              <a:t>eIdentity</a:t>
            </a:r>
            <a:r>
              <a:rPr lang="cs-CZ" sz="2300" u="sng" dirty="0" smtClean="0">
                <a:latin typeface="Calibri" panose="020F0502020204030204" pitchFamily="34" charset="0"/>
              </a:rPr>
              <a:t>).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Např. služby </a:t>
            </a:r>
            <a:r>
              <a:rPr lang="cs-CZ" sz="2300" dirty="0" err="1">
                <a:latin typeface="Calibri" panose="020F0502020204030204" pitchFamily="34" charset="0"/>
              </a:rPr>
              <a:t>PostSignum</a:t>
            </a:r>
            <a:r>
              <a:rPr lang="cs-CZ" sz="2300" dirty="0">
                <a:latin typeface="Calibri" panose="020F0502020204030204" pitchFamily="34" charset="0"/>
              </a:rPr>
              <a:t> jsou dostupné </a:t>
            </a:r>
            <a:r>
              <a:rPr lang="cs-CZ" sz="2300" dirty="0" smtClean="0">
                <a:latin typeface="Calibri" panose="020F0502020204030204" pitchFamily="34" charset="0"/>
              </a:rPr>
              <a:t>se službami </a:t>
            </a:r>
            <a:r>
              <a:rPr lang="cs-CZ" sz="2300" dirty="0">
                <a:latin typeface="Calibri" panose="020F0502020204030204" pitchFamily="34" charset="0"/>
              </a:rPr>
              <a:t>Czech </a:t>
            </a:r>
            <a:r>
              <a:rPr lang="cs-CZ" sz="2300" dirty="0" smtClean="0">
                <a:latin typeface="Calibri" panose="020F0502020204030204" pitchFamily="34" charset="0"/>
              </a:rPr>
              <a:t>POINT.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K podepisování všech nebo určitých úloh je možné zmocnit jinou osobu plnou mocí, která se oskenovaná nahraje do MS2014+.</a:t>
            </a:r>
            <a:endParaRPr lang="cs-CZ" sz="2300" dirty="0">
              <a:latin typeface="Calibri" panose="020F0502020204030204" pitchFamily="34" charset="0"/>
            </a:endParaRPr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206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Portál MS2014+ - Hlavní </a:t>
            </a:r>
            <a:r>
              <a:rPr lang="cs-CZ" sz="2800" dirty="0">
                <a:solidFill>
                  <a:srgbClr val="000099"/>
                </a:solidFill>
                <a:latin typeface="Calibri" panose="020F0502020204030204" pitchFamily="34" charset="0"/>
              </a:rPr>
              <a:t>změny</a:t>
            </a:r>
            <a:r>
              <a:rPr lang="cs-CZ" sz="2800" dirty="0">
                <a:solidFill>
                  <a:srgbClr val="000099"/>
                </a:solidFill>
              </a:rPr>
              <a:t/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996"/>
            <a:ext cx="8229600" cy="4843168"/>
          </a:xfrm>
        </p:spPr>
        <p:txBody>
          <a:bodyPr>
            <a:normAutofit lnSpcReduction="10000"/>
          </a:bodyPr>
          <a:lstStyle/>
          <a:p>
            <a:pPr algn="just"/>
            <a:r>
              <a:rPr lang="cs-CZ" sz="2300" dirty="0">
                <a:solidFill>
                  <a:srgbClr val="FF0000"/>
                </a:solidFill>
                <a:latin typeface="Calibri" panose="020F0502020204030204" pitchFamily="34" charset="0"/>
              </a:rPr>
              <a:t>Pozor!!! </a:t>
            </a:r>
            <a:r>
              <a:rPr lang="cs-CZ" sz="2300" u="sng" dirty="0">
                <a:latin typeface="Calibri" panose="020F0502020204030204" pitchFamily="34" charset="0"/>
              </a:rPr>
              <a:t>Žadatel by měl vždy přístup do MS2014+ </a:t>
            </a:r>
            <a:r>
              <a:rPr lang="cs-CZ" sz="2300" u="sng" dirty="0" smtClean="0">
                <a:latin typeface="Calibri" panose="020F0502020204030204" pitchFamily="34" charset="0"/>
              </a:rPr>
              <a:t>s rolí </a:t>
            </a:r>
            <a:r>
              <a:rPr lang="cs-CZ" sz="2300" u="sng" dirty="0">
                <a:latin typeface="Calibri" panose="020F0502020204030204" pitchFamily="34" charset="0"/>
              </a:rPr>
              <a:t>správce </a:t>
            </a:r>
            <a:r>
              <a:rPr lang="cs-CZ" sz="2300" u="sng" dirty="0" smtClean="0">
                <a:latin typeface="Calibri" panose="020F0502020204030204" pitchFamily="34" charset="0"/>
              </a:rPr>
              <a:t>přístupů (přidělování rolí – čtenář/editor/signatář). Veškeré úlohy i v době udržitelnosti projektu je nutné </a:t>
            </a:r>
            <a:r>
              <a:rPr lang="cs-CZ" sz="2300" u="sng" dirty="0">
                <a:latin typeface="Calibri" panose="020F0502020204030204" pitchFamily="34" charset="0"/>
              </a:rPr>
              <a:t>podávat přes MS2014</a:t>
            </a:r>
            <a:r>
              <a:rPr lang="cs-CZ" sz="2300" u="sng" dirty="0" smtClean="0">
                <a:latin typeface="Calibri" panose="020F0502020204030204" pitchFamily="34" charset="0"/>
              </a:rPr>
              <a:t>+.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Komunikace s CRR po podání projektové žádosti bude probíhat pouze prostřednictvím depeší (zpráv) přes MS2014+.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Informace o stavu projektu včetně výsledků hodnocení projektu se žadatel/příjemce dozví pouze přes MS2014+.</a:t>
            </a: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Dokument Rozhodnutí o poskytnutí dotace včetně podmínek bude příjemci zpřístupněn taktéž pouze přes MS2014+.</a:t>
            </a:r>
          </a:p>
          <a:p>
            <a:pPr algn="just"/>
            <a:r>
              <a:rPr lang="cs-CZ" sz="2300" u="sng" dirty="0" smtClean="0">
                <a:latin typeface="Calibri" panose="020F0502020204030204" pitchFamily="34" charset="0"/>
              </a:rPr>
              <a:t>Doporučujeme si v MS2014+ nastavit notifikace na telefon nebo e-mail, kde budete informováni o události/změně. stavu projektu.</a:t>
            </a:r>
          </a:p>
          <a:p>
            <a:pPr algn="just"/>
            <a:endParaRPr lang="cs-CZ" sz="2300" dirty="0" smtClean="0"/>
          </a:p>
          <a:p>
            <a:pPr algn="just"/>
            <a:endParaRPr lang="cs-CZ" sz="2300" dirty="0"/>
          </a:p>
          <a:p>
            <a:pPr algn="just"/>
            <a:endParaRPr lang="cs-CZ" sz="2500" dirty="0" smtClean="0"/>
          </a:p>
          <a:p>
            <a:pPr algn="just"/>
            <a:endParaRPr lang="cs-CZ" sz="2800" dirty="0" smtClean="0"/>
          </a:p>
          <a:p>
            <a:pPr algn="just"/>
            <a:endParaRPr lang="en-US" sz="2800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590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>
                <a:solidFill>
                  <a:srgbClr val="000099"/>
                </a:solidFill>
              </a:rPr>
              <a:t/>
            </a:r>
            <a:br>
              <a:rPr lang="cs-CZ" sz="2800" dirty="0" smtClean="0">
                <a:solidFill>
                  <a:srgbClr val="000099"/>
                </a:solidFill>
              </a:rPr>
            </a:br>
            <a:r>
              <a:rPr lang="cs-CZ" sz="2800" dirty="0" smtClean="0">
                <a:solidFill>
                  <a:srgbClr val="000099"/>
                </a:solidFill>
                <a:latin typeface="Calibri" panose="020F0502020204030204" pitchFamily="34" charset="0"/>
              </a:rPr>
              <a:t>Portál MS2014+ - </a:t>
            </a:r>
            <a:r>
              <a:rPr lang="cs-CZ" sz="2800" dirty="0">
                <a:solidFill>
                  <a:srgbClr val="000099"/>
                </a:solidFill>
                <a:latin typeface="Calibri" panose="020F0502020204030204" pitchFamily="34" charset="0"/>
              </a:rPr>
              <a:t>Hlavní změny</a:t>
            </a:r>
            <a:r>
              <a:rPr lang="cs-CZ" sz="2800" dirty="0">
                <a:solidFill>
                  <a:srgbClr val="000099"/>
                </a:solidFill>
              </a:rPr>
              <a:t/>
            </a:r>
            <a:br>
              <a:rPr lang="cs-CZ" sz="2800" dirty="0">
                <a:solidFill>
                  <a:srgbClr val="000099"/>
                </a:solidFill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2996"/>
            <a:ext cx="8229600" cy="4843168"/>
          </a:xfrm>
        </p:spPr>
        <p:txBody>
          <a:bodyPr>
            <a:normAutofit/>
          </a:bodyPr>
          <a:lstStyle/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Přílohy není nutné elektronicky podepisovat. Podepisuje se až kompletní úloha. </a:t>
            </a:r>
            <a:r>
              <a:rPr lang="cs-CZ" sz="2300" dirty="0">
                <a:solidFill>
                  <a:srgbClr val="FF0000"/>
                </a:solidFill>
                <a:latin typeface="Calibri" panose="020F0502020204030204" pitchFamily="34" charset="0"/>
              </a:rPr>
              <a:t>Pozor!!! </a:t>
            </a:r>
            <a:r>
              <a:rPr lang="cs-CZ" sz="2300" u="sng" dirty="0" smtClean="0">
                <a:latin typeface="Calibri" panose="020F0502020204030204" pitchFamily="34" charset="0"/>
              </a:rPr>
              <a:t>Velikost příloh </a:t>
            </a:r>
            <a:r>
              <a:rPr lang="cs-CZ" sz="2300" u="sng" dirty="0" smtClean="0">
                <a:latin typeface="Calibri" panose="020F0502020204030204" pitchFamily="34" charset="0"/>
              </a:rPr>
              <a:t>je omezená, více viz příloha č. 1 Specifických pravidel.</a:t>
            </a:r>
            <a:endParaRPr lang="cs-CZ" sz="2300" u="sng" dirty="0" smtClean="0">
              <a:latin typeface="Calibri" panose="020F0502020204030204" pitchFamily="34" charset="0"/>
            </a:endParaRPr>
          </a:p>
          <a:p>
            <a:pPr algn="just"/>
            <a:r>
              <a:rPr lang="cs-CZ" sz="2300" dirty="0" smtClean="0">
                <a:latin typeface="Calibri" panose="020F0502020204030204" pitchFamily="34" charset="0"/>
              </a:rPr>
              <a:t>Změna – jednotlivé přílohy se nenahrávají na záložku Přiložené dokumenty, ale na různá místa podle oblasti do které spadají (týká se plných mocí a veřejných zakázek).</a:t>
            </a:r>
          </a:p>
          <a:p>
            <a:pPr algn="just"/>
            <a:r>
              <a:rPr lang="cs-CZ" sz="2300" b="1" dirty="0">
                <a:solidFill>
                  <a:srgbClr val="FF0000"/>
                </a:solidFill>
                <a:latin typeface="Calibri" panose="020F0502020204030204" pitchFamily="34" charset="0"/>
              </a:rPr>
              <a:t>Pozor</a:t>
            </a:r>
            <a:r>
              <a:rPr lang="cs-CZ" sz="23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!!! 19. 8. 2015 proběhla instalace nové verze MS2014+. </a:t>
            </a:r>
          </a:p>
          <a:p>
            <a:pPr algn="just"/>
            <a:r>
              <a:rPr lang="cs-CZ" sz="2300" u="sng" dirty="0" smtClean="0">
                <a:latin typeface="Calibri" panose="020F0502020204030204" pitchFamily="34" charset="0"/>
              </a:rPr>
              <a:t>Instalací došlo k dopracování a opravě některých funkčností v MS2014+.</a:t>
            </a:r>
            <a:r>
              <a:rPr lang="cs-CZ" sz="2300" dirty="0" smtClean="0">
                <a:latin typeface="Calibri" panose="020F0502020204030204" pitchFamily="34" charset="0"/>
              </a:rPr>
              <a:t> </a:t>
            </a:r>
            <a:endParaRPr lang="cs-CZ" sz="2300" u="sng" dirty="0" smtClean="0"/>
          </a:p>
          <a:p>
            <a:pPr algn="just"/>
            <a:endParaRPr lang="cs-CZ" sz="2300" dirty="0"/>
          </a:p>
          <a:p>
            <a:pPr algn="just"/>
            <a:endParaRPr lang="cs-CZ" sz="2500" dirty="0" smtClean="0"/>
          </a:p>
          <a:p>
            <a:pPr algn="just"/>
            <a:endParaRPr lang="cs-CZ" sz="2800" dirty="0" smtClean="0"/>
          </a:p>
          <a:p>
            <a:pPr algn="just"/>
            <a:endParaRPr lang="en-US" sz="2800" dirty="0"/>
          </a:p>
        </p:txBody>
      </p:sp>
      <p:pic>
        <p:nvPicPr>
          <p:cNvPr id="5" name="Obrázek 4" descr="IROP-MMR-CRR – kopi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72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>
                <a:latin typeface="Calibri" panose="020F0502020204030204" pitchFamily="34" charset="0"/>
              </a:rPr>
              <a:t>Děkuji Vám za pozornost.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2000" dirty="0" smtClean="0">
                <a:latin typeface="Calibri" panose="020F0502020204030204" pitchFamily="34" charset="0"/>
              </a:rPr>
              <a:t>Ing. Josef Šetek</a:t>
            </a:r>
          </a:p>
          <a:p>
            <a:pPr marL="0" indent="0">
              <a:buNone/>
            </a:pPr>
            <a:r>
              <a:rPr lang="cs-CZ" sz="2000" dirty="0" smtClean="0">
                <a:latin typeface="Calibri" panose="020F0502020204030204" pitchFamily="34" charset="0"/>
                <a:hlinkClick r:id="rId2"/>
              </a:rPr>
              <a:t>setek@crr.cz</a:t>
            </a:r>
            <a:endParaRPr lang="cs-CZ" sz="2000" dirty="0" smtClean="0">
              <a:latin typeface="Calibri" panose="020F0502020204030204" pitchFamily="34" charset="0"/>
            </a:endParaRP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1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cs-CZ" dirty="0" smtClean="0"/>
              <a:t>13. </a:t>
            </a:r>
            <a:r>
              <a:rPr lang="cs-CZ" dirty="0"/>
              <a:t>4</a:t>
            </a:r>
            <a:r>
              <a:rPr lang="cs-CZ" smtClean="0"/>
              <a:t>. </a:t>
            </a:r>
            <a:r>
              <a:rPr lang="cs-CZ" dirty="0"/>
              <a:t>2016</a:t>
            </a:r>
            <a:endParaRPr lang="en-US" dirty="0"/>
          </a:p>
        </p:txBody>
      </p:sp>
      <p:pic>
        <p:nvPicPr>
          <p:cNvPr id="6" name="Obrázek 5" descr="IROP-MMR-CRR – kopi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3860" y="6278880"/>
            <a:ext cx="4930140" cy="579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855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F2E9813AA5530D4AAC2B4611BDF26DD7" ma:contentTypeVersion="0" ma:contentTypeDescription="Vytvoří nový dokument" ma:contentTypeScope="" ma:versionID="5f09c946f50ad25c68b4d7d13962170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7ec98b5e5f0a4b7642889d076972788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0ECBAF2-612A-4AE4-9F88-62784706A33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735533C-2364-4BB7-BD2B-4E37E12FDC4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EA9BE06D-B319-48B7-B5A2-AEB520ADF612}">
  <ds:schemaRefs>
    <ds:schemaRef ds:uri="http://www.w3.org/XML/1998/namespace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</TotalTime>
  <Words>340</Words>
  <Application>Microsoft Office PowerPoint</Application>
  <PresentationFormat>Předvádění na obrazovce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Office Theme</vt:lpstr>
      <vt:lpstr>Webová aplikace MS2014+</vt:lpstr>
      <vt:lpstr> Portál MS2014+ - stručné představení </vt:lpstr>
      <vt:lpstr>Práce s portálem MS2014+</vt:lpstr>
      <vt:lpstr> Portál MS2014+- Hlavní změny </vt:lpstr>
      <vt:lpstr> Portál MS2014+- Elektronický podpis </vt:lpstr>
      <vt:lpstr> Portál MS2014+ - Hlavní změny </vt:lpstr>
      <vt:lpstr> Portál MS2014+ - Hlavní změny </vt:lpstr>
      <vt:lpstr>Děkuji Vám za pozornost.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STŘEDNĚ DLOUHÝ  NADPIS NA DVA ŘÁDKY</dc:title>
  <dc:creator/>
  <cp:lastModifiedBy>Aleš Pekárek</cp:lastModifiedBy>
  <cp:revision>177</cp:revision>
  <dcterms:created xsi:type="dcterms:W3CDTF">2013-09-17T08:01:02Z</dcterms:created>
  <dcterms:modified xsi:type="dcterms:W3CDTF">2016-04-14T06:45:26Z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0x010100F2E9813AA5530D4AAC2B4611BDF26DD7</vt:lpwstr>
  </property>
</Properties>
</file>