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1"/>
  </p:notesMasterIdLst>
  <p:handoutMasterIdLst>
    <p:handoutMasterId r:id="rId42"/>
  </p:handoutMasterIdLst>
  <p:sldIdLst>
    <p:sldId id="323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19" r:id="rId11"/>
    <p:sldId id="420" r:id="rId12"/>
    <p:sldId id="424" r:id="rId13"/>
    <p:sldId id="445" r:id="rId14"/>
    <p:sldId id="425" r:id="rId15"/>
    <p:sldId id="426" r:id="rId16"/>
    <p:sldId id="427" r:id="rId17"/>
    <p:sldId id="428" r:id="rId18"/>
    <p:sldId id="432" r:id="rId19"/>
    <p:sldId id="429" r:id="rId20"/>
    <p:sldId id="430" r:id="rId21"/>
    <p:sldId id="431" r:id="rId22"/>
    <p:sldId id="433" r:id="rId23"/>
    <p:sldId id="434" r:id="rId24"/>
    <p:sldId id="435" r:id="rId25"/>
    <p:sldId id="436" r:id="rId26"/>
    <p:sldId id="437" r:id="rId27"/>
    <p:sldId id="446" r:id="rId28"/>
    <p:sldId id="438" r:id="rId29"/>
    <p:sldId id="439" r:id="rId30"/>
    <p:sldId id="440" r:id="rId31"/>
    <p:sldId id="441" r:id="rId32"/>
    <p:sldId id="442" r:id="rId33"/>
    <p:sldId id="443" r:id="rId34"/>
    <p:sldId id="444" r:id="rId35"/>
    <p:sldId id="448" r:id="rId36"/>
    <p:sldId id="447" r:id="rId37"/>
    <p:sldId id="449" r:id="rId38"/>
    <p:sldId id="450" r:id="rId39"/>
    <p:sldId id="410" r:id="rId4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0" autoAdjust="0"/>
    <p:restoredTop sz="87922" autoAdjust="0"/>
  </p:normalViewPr>
  <p:slideViewPr>
    <p:cSldViewPr>
      <p:cViewPr>
        <p:scale>
          <a:sx n="91" d="100"/>
          <a:sy n="91" d="100"/>
        </p:scale>
        <p:origin x="-175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25F610-BB58-4F5A-B331-2B45B3D8C663}" type="presOf" srcId="{855CB492-B9C1-4831-9453-D02DC01556CB}" destId="{D220A56B-34B4-4DD0-B125-97D865139D92}" srcOrd="0" destOrd="0" presId="urn:microsoft.com/office/officeart/2005/8/layout/vList4#1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AAE7A1EB-071C-41D7-9578-0C8AD118754F}" type="presOf" srcId="{855CB492-B9C1-4831-9453-D02DC01556CB}" destId="{6E62D4D7-9191-4501-B151-D627F722878F}" srcOrd="1" destOrd="0" presId="urn:microsoft.com/office/officeart/2005/8/layout/vList4#1"/>
    <dgm:cxn modelId="{AD0BEB52-81C7-4D18-B05A-E8478C5FCBCA}" type="presOf" srcId="{75152ED6-09D4-4CB2-B330-0EBA2A1F6BEE}" destId="{6E62D4D7-9191-4501-B151-D627F722878F}" srcOrd="1" destOrd="2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9F627088-D8C8-4F79-88EC-E60A965905A9}" type="presOf" srcId="{F883D463-9FC1-405D-86B6-DFDB1BF4DFD4}" destId="{614AE268-84D0-4EF9-B74B-195569128116}" srcOrd="1" destOrd="3" presId="urn:microsoft.com/office/officeart/2005/8/layout/vList4#1"/>
    <dgm:cxn modelId="{20677C76-B146-49CA-9F94-2A38146B15C5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582A5D88-3537-4ABC-B220-AF27A3080E70}" type="presOf" srcId="{34C60AC1-3BAF-4349-9B04-1EBEAA6874AE}" destId="{9A27448D-784B-4861-9334-121A223779B3}" srcOrd="0" destOrd="1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F9AA5250-D3BA-4F22-9035-F8F0E85BA2EC}" type="presOf" srcId="{38804BD3-7704-44DB-93A2-A6FB8DF386BF}" destId="{66C8A01D-04C6-4396-8787-43DC36C8480A}" srcOrd="1" destOrd="0" presId="urn:microsoft.com/office/officeart/2005/8/layout/vList4#1"/>
    <dgm:cxn modelId="{1440A76E-D590-410D-9724-07C1A301793E}" type="presOf" srcId="{75152ED6-09D4-4CB2-B330-0EBA2A1F6BEE}" destId="{D220A56B-34B4-4DD0-B125-97D865139D92}" srcOrd="0" destOrd="2" presId="urn:microsoft.com/office/officeart/2005/8/layout/vList4#1"/>
    <dgm:cxn modelId="{848BBBD7-5C0D-45EB-8CDD-50CFEEC905BF}" type="presOf" srcId="{273BDC39-9757-4293-83AA-A9E9CC915DA0}" destId="{9A27448D-784B-4861-9334-121A223779B3}" srcOrd="0" destOrd="2" presId="urn:microsoft.com/office/officeart/2005/8/layout/vList4#1"/>
    <dgm:cxn modelId="{19C169D9-5F81-4433-818D-9F3A458E7125}" type="presOf" srcId="{A8C219C7-9F00-4E75-8B16-481975849224}" destId="{50CD8E78-60B6-449B-AD20-121950675E4A}" srcOrd="0" destOrd="2" presId="urn:microsoft.com/office/officeart/2005/8/layout/vList4#1"/>
    <dgm:cxn modelId="{928D832D-3DA4-4EA5-A233-12676B464DE7}" type="presOf" srcId="{D74C87B0-8199-4D82-97CA-8716D0810C88}" destId="{614AE268-84D0-4EF9-B74B-195569128116}" srcOrd="1" destOrd="0" presId="urn:microsoft.com/office/officeart/2005/8/layout/vList4#1"/>
    <dgm:cxn modelId="{82747391-B6CD-4FCF-B705-344816FDD818}" type="presOf" srcId="{34C60AC1-3BAF-4349-9B04-1EBEAA6874AE}" destId="{614AE268-84D0-4EF9-B74B-195569128116}" srcOrd="1" destOrd="1" presId="urn:microsoft.com/office/officeart/2005/8/layout/vList4#1"/>
    <dgm:cxn modelId="{BF03ECE6-7B61-4DB0-A74C-4AB5C9209FE0}" type="presOf" srcId="{D3784C62-6E03-4E88-AA8E-EC0DCEAD96BC}" destId="{C47FD7BB-128E-4643-98CA-3F319452AC98}" srcOrd="1" destOrd="0" presId="urn:microsoft.com/office/officeart/2005/8/layout/vList4#1"/>
    <dgm:cxn modelId="{8733615A-A50A-4372-9F3D-17BEECD7E9AC}" type="presOf" srcId="{D74C87B0-8199-4D82-97CA-8716D0810C88}" destId="{9A27448D-784B-4861-9334-121A223779B3}" srcOrd="0" destOrd="0" presId="urn:microsoft.com/office/officeart/2005/8/layout/vList4#1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142C3B4E-61FF-4542-9B29-E3702EF440B3}" type="presOf" srcId="{C5C86733-1C4E-4ABE-BC8B-70E73BF8076C}" destId="{66C8A01D-04C6-4396-8787-43DC36C8480A}" srcOrd="1" destOrd="1" presId="urn:microsoft.com/office/officeart/2005/8/layout/vList4#1"/>
    <dgm:cxn modelId="{7B85EE27-1C8D-4420-A20E-D2E76DDBD184}" type="presOf" srcId="{273BDC39-9757-4293-83AA-A9E9CC915DA0}" destId="{614AE268-84D0-4EF9-B74B-195569128116}" srcOrd="1" destOrd="2" presId="urn:microsoft.com/office/officeart/2005/8/layout/vList4#1"/>
    <dgm:cxn modelId="{105C3345-598E-4C47-8362-9F70E2A8AC3A}" type="presOf" srcId="{CE8BA2DC-6A07-4136-AE2C-02E787173318}" destId="{D220A56B-34B4-4DD0-B125-97D865139D92}" srcOrd="0" destOrd="3" presId="urn:microsoft.com/office/officeart/2005/8/layout/vList4#1"/>
    <dgm:cxn modelId="{ACF0A8F5-A175-4AE6-9FAD-A59ED2D19F5F}" type="presOf" srcId="{098ADAF1-68DC-4019-95EC-CF9DEA0595F5}" destId="{D220A56B-34B4-4DD0-B125-97D865139D92}" srcOrd="0" destOrd="1" presId="urn:microsoft.com/office/officeart/2005/8/layout/vList4#1"/>
    <dgm:cxn modelId="{FB4070E1-9285-479D-AD6F-863C88BC37E9}" type="presOf" srcId="{011776CB-E079-448D-8CBF-0D6A1B0031D4}" destId="{9A27448D-784B-4861-9334-121A223779B3}" srcOrd="0" destOrd="4" presId="urn:microsoft.com/office/officeart/2005/8/layout/vList4#1"/>
    <dgm:cxn modelId="{19284590-BF8F-477B-BEB0-ED0F64448B8A}" type="presOf" srcId="{098ADAF1-68DC-4019-95EC-CF9DEA0595F5}" destId="{6E62D4D7-9191-4501-B151-D627F722878F}" srcOrd="1" destOrd="1" presId="urn:microsoft.com/office/officeart/2005/8/layout/vList4#1"/>
    <dgm:cxn modelId="{F645BB08-CD74-4176-8EA4-7F3EDB94C417}" type="presOf" srcId="{38804BD3-7704-44DB-93A2-A6FB8DF386BF}" destId="{50CD8E78-60B6-449B-AD20-121950675E4A}" srcOrd="0" destOrd="0" presId="urn:microsoft.com/office/officeart/2005/8/layout/vList4#1"/>
    <dgm:cxn modelId="{00025425-5BAB-4334-AE90-A94B19AACE4D}" type="presOf" srcId="{C5C86733-1C4E-4ABE-BC8B-70E73BF8076C}" destId="{50CD8E78-60B6-449B-AD20-121950675E4A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3D18BF54-2D13-489C-8C7E-D52BA8CA81EB}" type="presOf" srcId="{F883D463-9FC1-405D-86B6-DFDB1BF4DFD4}" destId="{9A27448D-784B-4861-9334-121A223779B3}" srcOrd="0" destOrd="3" presId="urn:microsoft.com/office/officeart/2005/8/layout/vList4#1"/>
    <dgm:cxn modelId="{9DB1D3F7-40BC-4F8B-B901-962EAD4F540C}" type="presOf" srcId="{9BEAB610-B179-412C-A911-0AE990A76040}" destId="{50CD8E78-60B6-449B-AD20-121950675E4A}" srcOrd="0" destOrd="3" presId="urn:microsoft.com/office/officeart/2005/8/layout/vList4#1"/>
    <dgm:cxn modelId="{51127B20-04B0-478F-BD77-3EAB919552ED}" type="presOf" srcId="{9BEAB610-B179-412C-A911-0AE990A76040}" destId="{66C8A01D-04C6-4396-8787-43DC36C8480A}" srcOrd="1" destOrd="3" presId="urn:microsoft.com/office/officeart/2005/8/layout/vList4#1"/>
    <dgm:cxn modelId="{FEB04E95-8BE5-41E4-ABB9-3E9EEF255C5F}" type="presOf" srcId="{A518AB0A-7BED-45CC-8968-54C5D48470FD}" destId="{8A587B36-857B-41ED-B7A7-D47113F79935}" srcOrd="0" destOrd="0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2C273BB6-5DE5-424F-AB5C-6016A574A883}" type="presOf" srcId="{011776CB-E079-448D-8CBF-0D6A1B0031D4}" destId="{614AE268-84D0-4EF9-B74B-195569128116}" srcOrd="1" destOrd="4" presId="urn:microsoft.com/office/officeart/2005/8/layout/vList4#1"/>
    <dgm:cxn modelId="{B50B6083-5FA3-41C9-8244-89DFA04D593F}" type="presOf" srcId="{CE8BA2DC-6A07-4136-AE2C-02E787173318}" destId="{6E62D4D7-9191-4501-B151-D627F722878F}" srcOrd="1" destOrd="3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0A831F33-B1ED-4591-8EB8-97376A221254}" type="presOf" srcId="{D3784C62-6E03-4E88-AA8E-EC0DCEAD96BC}" destId="{9E808720-DA3C-4D88-83BC-C88B0AC710F3}" srcOrd="0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1022EAB8-93CA-4CB8-A91E-2706D44B3E79}" type="presParOf" srcId="{8A587B36-857B-41ED-B7A7-D47113F79935}" destId="{64EB5DFD-492E-47C2-A4DD-BBD451AF4F4E}" srcOrd="0" destOrd="0" presId="urn:microsoft.com/office/officeart/2005/8/layout/vList4#1"/>
    <dgm:cxn modelId="{439E8395-8DA7-4EE2-B473-DAE7E1A9B061}" type="presParOf" srcId="{64EB5DFD-492E-47C2-A4DD-BBD451AF4F4E}" destId="{50CD8E78-60B6-449B-AD20-121950675E4A}" srcOrd="0" destOrd="0" presId="urn:microsoft.com/office/officeart/2005/8/layout/vList4#1"/>
    <dgm:cxn modelId="{8E66A4B4-7B63-447F-BAB2-06DEB645A50E}" type="presParOf" srcId="{64EB5DFD-492E-47C2-A4DD-BBD451AF4F4E}" destId="{C72FE72D-A4DA-4420-9D63-39C025359A7F}" srcOrd="1" destOrd="0" presId="urn:microsoft.com/office/officeart/2005/8/layout/vList4#1"/>
    <dgm:cxn modelId="{D30B3F43-0EF0-48D9-970C-1D9953354165}" type="presParOf" srcId="{64EB5DFD-492E-47C2-A4DD-BBD451AF4F4E}" destId="{66C8A01D-04C6-4396-8787-43DC36C8480A}" srcOrd="2" destOrd="0" presId="urn:microsoft.com/office/officeart/2005/8/layout/vList4#1"/>
    <dgm:cxn modelId="{3F17B9ED-22FF-480E-A9AB-E54A0603999E}" type="presParOf" srcId="{8A587B36-857B-41ED-B7A7-D47113F79935}" destId="{93AC31F7-E6D2-45E8-BD17-C2F01F80D57E}" srcOrd="1" destOrd="0" presId="urn:microsoft.com/office/officeart/2005/8/layout/vList4#1"/>
    <dgm:cxn modelId="{7A359947-F678-4074-A228-341D1154FEFA}" type="presParOf" srcId="{8A587B36-857B-41ED-B7A7-D47113F79935}" destId="{B249F259-2691-44EA-A647-C688963D4FA1}" srcOrd="2" destOrd="0" presId="urn:microsoft.com/office/officeart/2005/8/layout/vList4#1"/>
    <dgm:cxn modelId="{691CEC3B-9D30-43A5-A94E-C87EC3150151}" type="presParOf" srcId="{B249F259-2691-44EA-A647-C688963D4FA1}" destId="{D220A56B-34B4-4DD0-B125-97D865139D92}" srcOrd="0" destOrd="0" presId="urn:microsoft.com/office/officeart/2005/8/layout/vList4#1"/>
    <dgm:cxn modelId="{E1C26AAE-BC6F-4CB9-B50B-6431469DC9AB}" type="presParOf" srcId="{B249F259-2691-44EA-A647-C688963D4FA1}" destId="{AC85F51E-059B-4E4B-88C8-BEEAF6E6C8CB}" srcOrd="1" destOrd="0" presId="urn:microsoft.com/office/officeart/2005/8/layout/vList4#1"/>
    <dgm:cxn modelId="{885E80CF-C4B5-4084-9271-4F08E736398D}" type="presParOf" srcId="{B249F259-2691-44EA-A647-C688963D4FA1}" destId="{6E62D4D7-9191-4501-B151-D627F722878F}" srcOrd="2" destOrd="0" presId="urn:microsoft.com/office/officeart/2005/8/layout/vList4#1"/>
    <dgm:cxn modelId="{0AE72C23-CE1B-48BF-8CEC-38CD00604BB0}" type="presParOf" srcId="{8A587B36-857B-41ED-B7A7-D47113F79935}" destId="{821F83A2-5DE7-4DB3-AC2F-3437098DDD8C}" srcOrd="3" destOrd="0" presId="urn:microsoft.com/office/officeart/2005/8/layout/vList4#1"/>
    <dgm:cxn modelId="{5E806A20-9E7D-4B34-A69B-B1A7BBED7589}" type="presParOf" srcId="{8A587B36-857B-41ED-B7A7-D47113F79935}" destId="{42D704DB-7DF6-440E-B7C9-644A864B0BFF}" srcOrd="4" destOrd="0" presId="urn:microsoft.com/office/officeart/2005/8/layout/vList4#1"/>
    <dgm:cxn modelId="{BBFB705E-544D-43AE-B370-E71F44D6FC81}" type="presParOf" srcId="{42D704DB-7DF6-440E-B7C9-644A864B0BFF}" destId="{9A27448D-784B-4861-9334-121A223779B3}" srcOrd="0" destOrd="0" presId="urn:microsoft.com/office/officeart/2005/8/layout/vList4#1"/>
    <dgm:cxn modelId="{7F591E02-6B52-4856-9D2B-259345C00642}" type="presParOf" srcId="{42D704DB-7DF6-440E-B7C9-644A864B0BFF}" destId="{CB3108F3-6AC6-46B9-815A-42013ADAA734}" srcOrd="1" destOrd="0" presId="urn:microsoft.com/office/officeart/2005/8/layout/vList4#1"/>
    <dgm:cxn modelId="{8BBD0524-CBBE-4C31-AB41-548470249D7E}" type="presParOf" srcId="{42D704DB-7DF6-440E-B7C9-644A864B0BFF}" destId="{614AE268-84D0-4EF9-B74B-195569128116}" srcOrd="2" destOrd="0" presId="urn:microsoft.com/office/officeart/2005/8/layout/vList4#1"/>
    <dgm:cxn modelId="{8271E0F3-DDBE-498D-8AAD-16B163DCB3F6}" type="presParOf" srcId="{8A587B36-857B-41ED-B7A7-D47113F79935}" destId="{540D9C1A-F7EF-4C42-8E40-E43DCD410462}" srcOrd="5" destOrd="0" presId="urn:microsoft.com/office/officeart/2005/8/layout/vList4#1"/>
    <dgm:cxn modelId="{95AA5422-B78D-43DA-82C4-EFD2463AA8FA}" type="presParOf" srcId="{8A587B36-857B-41ED-B7A7-D47113F79935}" destId="{8E18C6B9-65AB-4143-ACFB-F77B95B74E4A}" srcOrd="6" destOrd="0" presId="urn:microsoft.com/office/officeart/2005/8/layout/vList4#1"/>
    <dgm:cxn modelId="{A874DFE3-7141-4B47-AAD0-DDCD0136C8D9}" type="presParOf" srcId="{8E18C6B9-65AB-4143-ACFB-F77B95B74E4A}" destId="{9E808720-DA3C-4D88-83BC-C88B0AC710F3}" srcOrd="0" destOrd="0" presId="urn:microsoft.com/office/officeart/2005/8/layout/vList4#1"/>
    <dgm:cxn modelId="{DFCBD08A-BAD0-438B-AF78-88BB8746597E}" type="presParOf" srcId="{8E18C6B9-65AB-4143-ACFB-F77B95B74E4A}" destId="{5C5B56BD-76A1-46D2-95E9-D7A31171320F}" srcOrd="1" destOrd="0" presId="urn:microsoft.com/office/officeart/2005/8/layout/vList4#1"/>
    <dgm:cxn modelId="{E1E0170D-F501-418E-8759-26A5DFA684F6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3.5.2016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3-7-eo-ehealth-pdf.aspx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www.mvcr.cz/soubor/projektovy-okruh-3-2-kontaktni-mista-pdf.aspx" TargetMode="External"/><Relationship Id="rId7" Type="http://schemas.openxmlformats.org/officeDocument/2006/relationships/hyperlink" Target="http://www.mvcr.cz/soubor/projektovy-okruh-3-6-eo-socialni-sluzby-pdf.aspx" TargetMode="External"/><Relationship Id="rId12" Type="http://schemas.openxmlformats.org/officeDocument/2006/relationships/hyperlink" Target="http://www.mvcr.cz/soubor/projektovy-okruh-3-11-eo-earchivace-pdf.aspx" TargetMode="External"/><Relationship Id="rId2" Type="http://schemas.openxmlformats.org/officeDocument/2006/relationships/hyperlink" Target="http://www.mvcr.cz/soubor/projektovy-okruh-3-1-uplne-elektronicke-podani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3-5-eo-eeducation-pdf.aspx" TargetMode="External"/><Relationship Id="rId11" Type="http://schemas.openxmlformats.org/officeDocument/2006/relationships/hyperlink" Target="http://www.mvcr.cz/soubor/projektovy-okruh-3-10-eo-eprocurement-pdf.aspx" TargetMode="External"/><Relationship Id="rId5" Type="http://schemas.openxmlformats.org/officeDocument/2006/relationships/hyperlink" Target="http://www.mvcr.cz/soubor/projektovy-okruh-3-4-eo-eculture-pdf.aspx" TargetMode="External"/><Relationship Id="rId10" Type="http://schemas.openxmlformats.org/officeDocument/2006/relationships/hyperlink" Target="http://www.mvcr.cz/soubor/projektovy-okruh-3-9-eo-ejustice-pdf.aspx" TargetMode="External"/><Relationship Id="rId4" Type="http://schemas.openxmlformats.org/officeDocument/2006/relationships/hyperlink" Target="http://www.mvcr.cz/soubor/projektovy-okruh-3-3-eo-esel-pdf.aspx" TargetMode="External"/><Relationship Id="rId9" Type="http://schemas.openxmlformats.org/officeDocument/2006/relationships/hyperlink" Target="http://www.mvcr.cz/soubor/projektovy-okruh-3-8-eo-vyber-dani-a-pojisteni-pdf.asp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7-kyberneticka-bezpecnost-pdf.aspx" TargetMode="External"/><Relationship Id="rId3" Type="http://schemas.openxmlformats.org/officeDocument/2006/relationships/hyperlink" Target="http://www.mvcr.cz/soubor/projektovy-okruh-5-1-konsolidace-datoveho-fondu-pdf.aspx" TargetMode="External"/><Relationship Id="rId7" Type="http://schemas.openxmlformats.org/officeDocument/2006/relationships/hyperlink" Target="http://www.mvcr.cz/soubor/projektovy-okruh-6-3-sdilitelne-sluzby-technologicke-infrastruktury-pdf.aspx" TargetMode="External"/><Relationship Id="rId2" Type="http://schemas.openxmlformats.org/officeDocument/2006/relationships/hyperlink" Target="http://www.mvcr.cz/soubor/projektovy-okruh-4-opendata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6-2-bezpecnost-a-krizove-rizeni-pdf.aspx" TargetMode="External"/><Relationship Id="rId11" Type="http://schemas.openxmlformats.org/officeDocument/2006/relationships/hyperlink" Target="http://www.mvcr.cz/soubor/projektovy-okruh-9-elektronizace-podpurnych-procesu-pdf.aspx" TargetMode="External"/><Relationship Id="rId5" Type="http://schemas.openxmlformats.org/officeDocument/2006/relationships/hyperlink" Target="http://www.mvcr.cz/soubor/projektovy-okruh-6-1-technologicka-a-komunikacni-infrastruktura-pdf.aspx" TargetMode="External"/><Relationship Id="rId10" Type="http://schemas.openxmlformats.org/officeDocument/2006/relationships/hyperlink" Target="http://www.mvcr.cz/soubor/projektovy-okruh-8-2-elektronicke-dorucovani-pdf.aspx" TargetMode="External"/><Relationship Id="rId4" Type="http://schemas.openxmlformats.org/officeDocument/2006/relationships/hyperlink" Target="http://www.mvcr.cz/soubor/projektovy-okruh-5-2-prostorova-data-pdf.aspx" TargetMode="External"/><Relationship Id="rId9" Type="http://schemas.openxmlformats.org/officeDocument/2006/relationships/hyperlink" Target="http://www.mvcr.cz/soubor/projektovy-okruh-8-1-elektronicka-identita-pdf.a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ales.pekarek@mmr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19075" y="849313"/>
            <a:ext cx="6545263" cy="32051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28. </a:t>
            </a: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výzva IROP</a:t>
            </a: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„SPECIFICKÉ INFORMAČNÍ A KOMUNIKAČNÍ SYSTÉMY A INFRASTRUKTURA </a:t>
            </a: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II.“</a:t>
            </a: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2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4. 5. 2016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3 - Instituce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154986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Myriad Pro"/>
              </a:rPr>
              <a:t>SC 4.1</a:t>
            </a:r>
            <a:r>
              <a:rPr lang="cs-CZ" sz="2200" dirty="0">
                <a:latin typeface="Myriad Pro"/>
              </a:rPr>
              <a:t> Posílení komunitně vedeného místního rozvoje za účelem</a:t>
            </a:r>
          </a:p>
          <a:p>
            <a:r>
              <a:rPr lang="cs-CZ" sz="2200" dirty="0" smtClean="0">
                <a:latin typeface="Myriad Pro"/>
              </a:rPr>
              <a:t>	zvýšení </a:t>
            </a:r>
            <a:r>
              <a:rPr lang="cs-CZ" sz="2200" dirty="0">
                <a:latin typeface="Myriad Pro"/>
              </a:rPr>
              <a:t>kvality života ve venkovských oblastech </a:t>
            </a:r>
            <a:r>
              <a:rPr lang="cs-CZ" sz="2200" dirty="0" smtClean="0">
                <a:latin typeface="Myriad Pro"/>
              </a:rPr>
              <a:t>a 		aktivizace </a:t>
            </a:r>
            <a:r>
              <a:rPr lang="cs-CZ" sz="2200" dirty="0">
                <a:latin typeface="Myriad Pro"/>
              </a:rPr>
              <a:t>místního </a:t>
            </a:r>
            <a:r>
              <a:rPr lang="cs-CZ" sz="22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4.2 </a:t>
            </a:r>
            <a:r>
              <a:rPr lang="cs-CZ" sz="2200" dirty="0">
                <a:latin typeface="Myriad Pro"/>
              </a:rPr>
              <a:t>Posílení kapacit komunitně vedeného místního rozvoje </a:t>
            </a:r>
            <a:r>
              <a:rPr lang="cs-CZ" sz="2200" dirty="0" smtClean="0">
                <a:latin typeface="Myriad Pro"/>
              </a:rPr>
              <a:t>za 	účelem </a:t>
            </a:r>
            <a:r>
              <a:rPr lang="cs-CZ" sz="2200" dirty="0">
                <a:latin typeface="Myriad Pro"/>
              </a:rPr>
              <a:t>zlepšení řídících a administrativních </a:t>
            </a:r>
            <a:r>
              <a:rPr lang="cs-CZ" sz="2200" dirty="0" smtClean="0">
                <a:latin typeface="Myriad Pro"/>
              </a:rPr>
              <a:t>schopností 	MAS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4213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324798"/>
            <a:ext cx="8676456" cy="49845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2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/>
              <a:t>330 </a:t>
            </a:r>
            <a:r>
              <a:rPr lang="cs-CZ" sz="2200" b="1" dirty="0"/>
              <a:t>mil. </a:t>
            </a:r>
            <a:r>
              <a:rPr lang="cs-CZ" sz="2200" b="1" dirty="0" smtClean="0"/>
              <a:t>EUR</a:t>
            </a:r>
            <a:endParaRPr lang="cs-CZ" sz="22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rozšíření</a:t>
            </a:r>
            <a:r>
              <a:rPr lang="cs-CZ" sz="2200" dirty="0"/>
              <a:t>, propojení, konsolidace datového fondu, zajištění úplného elektronického podání a elektronizaci agend </a:t>
            </a:r>
            <a:br>
              <a:rPr lang="cs-CZ" sz="2200" dirty="0"/>
            </a:br>
            <a:r>
              <a:rPr lang="cs-CZ" sz="2200" dirty="0"/>
              <a:t>(např. </a:t>
            </a:r>
            <a:r>
              <a:rPr lang="cs-CZ" sz="2200" dirty="0" err="1"/>
              <a:t>eCulture</a:t>
            </a:r>
            <a:r>
              <a:rPr lang="cs-CZ" sz="2200" dirty="0"/>
              <a:t>, </a:t>
            </a:r>
            <a:r>
              <a:rPr lang="cs-CZ" sz="2200" dirty="0" err="1"/>
              <a:t>eHealth</a:t>
            </a:r>
            <a:r>
              <a:rPr lang="cs-CZ" sz="2200" dirty="0"/>
              <a:t>, </a:t>
            </a:r>
            <a:r>
              <a:rPr lang="cs-CZ" sz="2200" dirty="0" err="1"/>
              <a:t>eJustice</a:t>
            </a:r>
            <a:r>
              <a:rPr lang="cs-CZ" sz="2200" dirty="0"/>
              <a:t>, </a:t>
            </a:r>
            <a:r>
              <a:rPr lang="cs-CZ" sz="2200" dirty="0" err="1"/>
              <a:t>eProcurement</a:t>
            </a:r>
            <a:r>
              <a:rPr lang="cs-CZ" sz="2200" dirty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b="1" dirty="0"/>
              <a:t>modernizace informačních a komunikačních systémů pro specifické potřeby subjektů veřejné správy a složek integrovaného záchranného systému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/>
              <a:t>kybernetická </a:t>
            </a:r>
            <a:r>
              <a:rPr lang="cs-CZ" sz="2200" dirty="0" smtClean="0"/>
              <a:t>bezpečnost</a:t>
            </a:r>
            <a:endParaRPr lang="cs-CZ" sz="22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000" b="1" dirty="0"/>
              <a:t>SC 3.2 Zvyšování efektivity a transparentnosti veřejné </a:t>
            </a:r>
            <a:r>
              <a:rPr lang="cs-CZ" sz="2000" b="1" dirty="0" smtClean="0"/>
              <a:t>správy </a:t>
            </a:r>
            <a:r>
              <a:rPr lang="cs-CZ" sz="2000" b="1" dirty="0"/>
              <a:t>prostřednictvím rozvoje využití a kvality </a:t>
            </a:r>
            <a:r>
              <a:rPr lang="cs-CZ" sz="2000" b="1" dirty="0" smtClean="0"/>
              <a:t>systémů IKT</a:t>
            </a:r>
            <a:endParaRPr lang="cs-CZ" sz="20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570241"/>
            <a:ext cx="8676456" cy="410665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z SC 3.2 IROP je možné </a:t>
            </a:r>
            <a:r>
              <a:rPr lang="cs-CZ" sz="2000" b="1" dirty="0" smtClean="0"/>
              <a:t>rozvíjet</a:t>
            </a:r>
            <a:r>
              <a:rPr lang="cs-CZ" sz="2000" dirty="0" smtClean="0"/>
              <a:t> projekty financované z IOP (nové funkcionality)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není </a:t>
            </a:r>
            <a:r>
              <a:rPr lang="cs-CZ" sz="2000" dirty="0" smtClean="0"/>
              <a:t>možná jen pouhá obnova HW nebo SW bez nových funkcionalit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není </a:t>
            </a:r>
            <a:r>
              <a:rPr lang="cs-CZ" sz="2000" dirty="0" smtClean="0"/>
              <a:t>možné suplovat z IROP fázi udržitelnosti u projektů financovaných z IOP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riziko </a:t>
            </a:r>
            <a:r>
              <a:rPr lang="cs-CZ" sz="2000" dirty="0" smtClean="0"/>
              <a:t>duplicitních investic, případně znehodnocení původních investic</a:t>
            </a:r>
            <a:endParaRPr lang="cs-CZ" sz="16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800" b="1" dirty="0" smtClean="0"/>
              <a:t>Návaznost na IOP 2007 - 2013</a:t>
            </a:r>
            <a:endParaRPr lang="cs-CZ" sz="28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Strategický rámec rozvoje veřejné správy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endParaRPr lang="cs-CZ" sz="2400" b="1" dirty="0" smtClean="0"/>
          </a:p>
          <a:p>
            <a:r>
              <a:rPr lang="cs-CZ" sz="2000" b="1" dirty="0"/>
              <a:t>Dělí se na implementační plány, pro IROP relevantní IP 3 - Zvýšení dostupnosti a transparentnosti veřejné správy prostřednictvím nástrojů </a:t>
            </a:r>
            <a:r>
              <a:rPr lang="cs-CZ" sz="2000" b="1" dirty="0" smtClean="0"/>
              <a:t>eGovernmentu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 smtClean="0"/>
              <a:t>IP 3 se skládá z tzv. projektových okruhů, každý projekt v SC 3.2 musí být v souladu s některým z okruhů</a:t>
            </a:r>
          </a:p>
          <a:p>
            <a:endParaRPr lang="cs-CZ" sz="2000" b="1" dirty="0"/>
          </a:p>
          <a:p>
            <a:r>
              <a:rPr lang="cs-CZ" sz="2000" b="1" dirty="0" smtClean="0"/>
              <a:t>Výzvy připravuje ŘO IROP ve spolupráci s RVIS a věcným garantem</a:t>
            </a:r>
            <a:r>
              <a:rPr lang="cs-CZ" sz="2000" b="1" dirty="0"/>
              <a:t> </a:t>
            </a:r>
            <a:r>
              <a:rPr lang="cs-CZ" sz="2000" b="1" dirty="0" smtClean="0"/>
              <a:t>(MV ČR)</a:t>
            </a:r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14</a:t>
            </a:fld>
            <a:endParaRPr lang="cs-CZ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8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3-1-uplne_elektronicke_podani.pdf"/>
              </a:rPr>
              <a:t>3.1. Úplné elektronické </a:t>
            </a:r>
            <a:r>
              <a:rPr lang="cs-CZ" sz="2000" b="1" dirty="0" smtClean="0">
                <a:hlinkClick r:id="rId2" tooltip="Projektovy_okruh_3-1-uplne_elektronicke_podani.pdf"/>
              </a:rPr>
              <a:t>podání</a:t>
            </a:r>
            <a:endParaRPr lang="cs-CZ" sz="2000" b="1" dirty="0" smtClean="0"/>
          </a:p>
          <a:p>
            <a:r>
              <a:rPr lang="cs-CZ" sz="2000" b="1" dirty="0">
                <a:hlinkClick r:id="rId3" tooltip="Projektovy_okruh_3-2-kontaktni_mista.pdf"/>
              </a:rPr>
              <a:t>3.2. Kontaktní </a:t>
            </a:r>
            <a:r>
              <a:rPr lang="cs-CZ" sz="2000" b="1" dirty="0" smtClean="0">
                <a:hlinkClick r:id="rId3" tooltip="Projektovy_okruh_3-2-kontaktni_mista.pdf"/>
              </a:rPr>
              <a:t>místa</a:t>
            </a:r>
            <a:endParaRPr lang="cs-CZ" sz="2000" b="1" dirty="0" smtClean="0"/>
          </a:p>
          <a:p>
            <a:r>
              <a:rPr lang="cs-CZ" sz="2000" b="1" dirty="0">
                <a:hlinkClick r:id="rId4" tooltip="Projektovy_okruh_3-3-EO_eSeL.pdf"/>
              </a:rPr>
              <a:t>3.3. Elektronizace odvětví: </a:t>
            </a:r>
            <a:r>
              <a:rPr lang="cs-CZ" sz="2000" b="1" dirty="0" err="1">
                <a:hlinkClick r:id="rId4" tooltip="Projektovy_okruh_3-3-EO_eSeL.pdf"/>
              </a:rPr>
              <a:t>eLegislativa</a:t>
            </a:r>
            <a:r>
              <a:rPr lang="cs-CZ" sz="2000" b="1" dirty="0">
                <a:hlinkClick r:id="rId4" tooltip="Projektovy_okruh_3-3-EO_eSeL.pdf"/>
              </a:rPr>
              <a:t>, </a:t>
            </a:r>
            <a:r>
              <a:rPr lang="cs-CZ" sz="2000" b="1" dirty="0" err="1" smtClean="0">
                <a:hlinkClick r:id="rId4" tooltip="Projektovy_okruh_3-3-EO_eSeL.pdf"/>
              </a:rPr>
              <a:t>eSbírka</a:t>
            </a:r>
            <a:endParaRPr lang="cs-CZ" sz="2000" b="1" dirty="0" smtClean="0"/>
          </a:p>
          <a:p>
            <a:r>
              <a:rPr lang="cs-CZ" sz="2000" b="1" dirty="0">
                <a:hlinkClick r:id="rId5" tooltip="Projektovy_okruh_3-4-EO_eculture.pdf"/>
              </a:rPr>
              <a:t>3.4. Elektronizace odvětví: </a:t>
            </a:r>
            <a:r>
              <a:rPr lang="cs-CZ" sz="2000" b="1" dirty="0" err="1" smtClean="0">
                <a:hlinkClick r:id="rId5" tooltip="Projektovy_okruh_3-4-EO_eculture.pdf"/>
              </a:rPr>
              <a:t>eCulture</a:t>
            </a:r>
            <a:endParaRPr lang="cs-CZ" sz="2000" b="1" dirty="0" smtClean="0"/>
          </a:p>
          <a:p>
            <a:r>
              <a:rPr lang="cs-CZ" sz="2000" b="1" dirty="0">
                <a:hlinkClick r:id="rId6" tooltip="Projektovy_okruh_3-5-EO_eeducation.pdf"/>
              </a:rPr>
              <a:t>3.5. Elektronizace odvětví: </a:t>
            </a:r>
            <a:r>
              <a:rPr lang="cs-CZ" sz="2000" b="1" dirty="0" err="1" smtClean="0">
                <a:hlinkClick r:id="rId6" tooltip="Projektovy_okruh_3-5-EO_eeducation.pdf"/>
              </a:rPr>
              <a:t>eEducation</a:t>
            </a:r>
            <a:endParaRPr lang="cs-CZ" sz="2000" b="1" dirty="0" smtClean="0"/>
          </a:p>
          <a:p>
            <a:r>
              <a:rPr lang="cs-CZ" sz="2000" b="1" dirty="0">
                <a:hlinkClick r:id="rId7" tooltip="Projektovy_okruh_3-6-EO_socialni_sluzby.pdf"/>
              </a:rPr>
              <a:t>3.6. Elektronizace odvětví: sociální služby, pojištění, </a:t>
            </a:r>
            <a:r>
              <a:rPr lang="cs-CZ" sz="2000" b="1" dirty="0" smtClean="0">
                <a:hlinkClick r:id="rId7" tooltip="Projektovy_okruh_3-6-EO_socialni_sluzby.pdf"/>
              </a:rPr>
              <a:t>dávky</a:t>
            </a:r>
            <a:endParaRPr lang="cs-CZ" sz="2000" b="1" dirty="0" smtClean="0"/>
          </a:p>
          <a:p>
            <a:r>
              <a:rPr lang="cs-CZ" sz="2000" b="1" dirty="0">
                <a:hlinkClick r:id="rId8" tooltip="Projektovy_okruh_3-7-EO_ehealth.pdf"/>
              </a:rPr>
              <a:t>3.7. Elektronizace odvětví: </a:t>
            </a:r>
            <a:r>
              <a:rPr lang="cs-CZ" sz="2000" b="1" dirty="0" err="1" smtClean="0">
                <a:hlinkClick r:id="rId8" tooltip="Projektovy_okruh_3-7-EO_ehealth.pdf"/>
              </a:rPr>
              <a:t>eHealth</a:t>
            </a:r>
            <a:endParaRPr lang="cs-CZ" sz="2000" b="1" dirty="0" smtClean="0"/>
          </a:p>
          <a:p>
            <a:r>
              <a:rPr lang="cs-CZ" sz="2000" b="1" dirty="0">
                <a:hlinkClick r:id="rId9" tooltip="Projektovy_okruh_3-8-EO_vyber_dani_a_pojisteni.pdf"/>
              </a:rPr>
              <a:t>3.8. Elektronizace odvětví: výběr daní a </a:t>
            </a:r>
            <a:r>
              <a:rPr lang="cs-CZ" sz="2000" b="1" dirty="0" smtClean="0">
                <a:hlinkClick r:id="rId9" tooltip="Projektovy_okruh_3-8-EO_vyber_dani_a_pojisteni.pdf"/>
              </a:rPr>
              <a:t>pojištění</a:t>
            </a:r>
            <a:endParaRPr lang="cs-CZ" sz="2000" b="1" dirty="0" smtClean="0"/>
          </a:p>
          <a:p>
            <a:r>
              <a:rPr lang="cs-CZ" sz="2000" b="1" dirty="0">
                <a:hlinkClick r:id="rId10" tooltip="Projektovy_okruh_3-9-EO_ejustice.pdf"/>
              </a:rPr>
              <a:t>3.9. Elektronizace odvětví: </a:t>
            </a:r>
            <a:r>
              <a:rPr lang="cs-CZ" sz="2000" b="1" dirty="0" err="1" smtClean="0">
                <a:hlinkClick r:id="rId10" tooltip="Projektovy_okruh_3-9-EO_ejustice.pdf"/>
              </a:rPr>
              <a:t>eJustice</a:t>
            </a:r>
            <a:endParaRPr lang="cs-CZ" sz="2000" b="1" dirty="0" smtClean="0"/>
          </a:p>
          <a:p>
            <a:r>
              <a:rPr lang="cs-CZ" sz="2000" b="1" dirty="0">
                <a:hlinkClick r:id="rId11" tooltip="Projektovy_okruh_3-10-EO_eprocurement.pdf"/>
              </a:rPr>
              <a:t>3.10. Elektronizace odvětví: </a:t>
            </a:r>
            <a:r>
              <a:rPr lang="cs-CZ" sz="2000" b="1" dirty="0" err="1" smtClean="0">
                <a:hlinkClick r:id="rId11" tooltip="Projektovy_okruh_3-10-EO_eprocurement.pdf"/>
              </a:rPr>
              <a:t>eProcurement</a:t>
            </a:r>
            <a:endParaRPr lang="cs-CZ" sz="2000" b="1" dirty="0" smtClean="0"/>
          </a:p>
          <a:p>
            <a:r>
              <a:rPr lang="cs-CZ" sz="2000" b="1" dirty="0">
                <a:hlinkClick r:id="rId12" tooltip="Projektovy_okruh_3-11-EO_earchivace.pdf"/>
              </a:rPr>
              <a:t>3.11. Elektronizace odvětví: </a:t>
            </a:r>
            <a:r>
              <a:rPr lang="cs-CZ" sz="2000" b="1" dirty="0" err="1">
                <a:hlinkClick r:id="rId12" tooltip="Projektovy_okruh_3-11-EO_earchivace.pdf"/>
              </a:rPr>
              <a:t>eArchivace</a:t>
            </a:r>
            <a:r>
              <a:rPr lang="cs-CZ" sz="2000" b="1" dirty="0">
                <a:hlinkClick r:id="rId12" tooltip="Projektovy_okruh_3-11-EO_earchivace.pdf"/>
              </a:rPr>
              <a:t> (NDA)</a:t>
            </a:r>
            <a:endParaRPr lang="cs-CZ" sz="2000" b="1" dirty="0" smtClean="0"/>
          </a:p>
          <a:p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15</a:t>
            </a:fld>
            <a:endParaRPr lang="cs-CZ"/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2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4-opendata.pdf"/>
              </a:rPr>
              <a:t>4. Zpřístupnění obsahu, transparentnost, </a:t>
            </a:r>
            <a:r>
              <a:rPr lang="cs-CZ" sz="2000" b="1" dirty="0" err="1" smtClean="0">
                <a:hlinkClick r:id="rId2" tooltip="Projektovy_okruh_4-opendata.pdf"/>
              </a:rPr>
              <a:t>opendata</a:t>
            </a:r>
            <a:endParaRPr lang="cs-CZ" sz="2000" b="1" dirty="0" smtClean="0"/>
          </a:p>
          <a:p>
            <a:r>
              <a:rPr lang="cs-CZ" sz="2000" b="1" i="1" dirty="0" smtClean="0">
                <a:hlinkClick r:id="rId3" tooltip="Projektovy_okruh_5-1-konsolidace_datoveho_fondu.pdf"/>
              </a:rPr>
              <a:t>5.1. ROZŠÍŘENÍ, PROPOJENÍ A KONSOLIDACE DATOVÉHO FONDU VEŘEJNÉ SPRÁVY A JEHO EFEKTIVNÍ A BEZPEČNÉ VYUŽÍVÁNÍ DLE JEDNOTLIVÝCH AGEND</a:t>
            </a:r>
            <a:endParaRPr lang="cs-CZ" sz="2000" b="1" i="1" dirty="0" smtClean="0"/>
          </a:p>
          <a:p>
            <a:r>
              <a:rPr lang="pt-BR" sz="2000" b="1" dirty="0" smtClean="0">
                <a:hlinkClick r:id="rId4" tooltip="Projektovy_okruh_5-2-prostorova_data.pdf"/>
              </a:rPr>
              <a:t>5.2</a:t>
            </a:r>
            <a:r>
              <a:rPr lang="pt-BR" sz="2000" b="1" dirty="0">
                <a:hlinkClick r:id="rId4" tooltip="Projektovy_okruh_5-2-prostorova_data.pdf"/>
              </a:rPr>
              <a:t>. Prostorová data a </a:t>
            </a:r>
            <a:r>
              <a:rPr lang="pt-BR" sz="2000" b="1" dirty="0" smtClean="0">
                <a:hlinkClick r:id="rId4" tooltip="Projektovy_okruh_5-2-prostorova_data.pdf"/>
              </a:rPr>
              <a:t>služby</a:t>
            </a:r>
            <a:endParaRPr lang="cs-CZ" sz="2000" b="1" dirty="0" smtClean="0"/>
          </a:p>
          <a:p>
            <a:r>
              <a:rPr lang="cs-CZ" sz="2000" b="1" i="1" dirty="0" smtClean="0">
                <a:hlinkClick r:id="rId5" tooltip="Projektovy_okruh_6-1-technologicka_a_komunikacni_infrastruktura.pdf"/>
              </a:rPr>
              <a:t>6.1. TECHNOLOGICKÁ A KOMUNIKAČNÍ INFRASTRUKTURA (DATOVÁ CENTRA)</a:t>
            </a:r>
            <a:endParaRPr lang="cs-CZ" sz="2000" b="1" i="1" dirty="0" smtClean="0"/>
          </a:p>
          <a:p>
            <a:r>
              <a:rPr lang="cs-CZ" sz="2000" b="1" i="1" dirty="0" smtClean="0">
                <a:hlinkClick r:id="rId6" tooltip="Projektovy_okruh_6-2-bezpecnost_a_krizove_rizeni.pdf"/>
              </a:rPr>
              <a:t>6.2. BEZPEČNOST A KRIZOVÉ ŘÍZENÍ</a:t>
            </a:r>
            <a:endParaRPr lang="cs-CZ" sz="2000" b="1" i="1" dirty="0" smtClean="0"/>
          </a:p>
          <a:p>
            <a:r>
              <a:rPr lang="cs-CZ" sz="2000" b="1" i="1" dirty="0" smtClean="0">
                <a:hlinkClick r:id="rId7" tooltip="Projektovy_okruh_6-3-sdilitelne_sluzby_technologicke_infrastruktury.pdf"/>
              </a:rPr>
              <a:t>6.3. SDÍLITELNÉ SLUŽBY TECHNOLOGICKÉ INFRASTRUKTURY</a:t>
            </a:r>
            <a:endParaRPr lang="cs-CZ" sz="2000" b="1" i="1" dirty="0" smtClean="0"/>
          </a:p>
          <a:p>
            <a:r>
              <a:rPr lang="cs-CZ" sz="2000" b="1" dirty="0" smtClean="0">
                <a:hlinkClick r:id="rId8" tooltip="Projektovy_okruh_7-kyberneticka_bezpecnost.pdf"/>
              </a:rPr>
              <a:t>7</a:t>
            </a:r>
            <a:r>
              <a:rPr lang="cs-CZ" sz="2000" b="1" dirty="0">
                <a:hlinkClick r:id="rId8" tooltip="Projektovy_okruh_7-kyberneticka_bezpecnost.pdf"/>
              </a:rPr>
              <a:t>. Kybernetická </a:t>
            </a:r>
            <a:r>
              <a:rPr lang="cs-CZ" sz="2000" b="1" dirty="0" smtClean="0">
                <a:hlinkClick r:id="rId8" tooltip="Projektovy_okruh_7-kyberneticka_bezpecnost.pdf"/>
              </a:rPr>
              <a:t>bezpečnost</a:t>
            </a:r>
            <a:endParaRPr lang="cs-CZ" sz="2000" b="1" dirty="0" smtClean="0"/>
          </a:p>
          <a:p>
            <a:r>
              <a:rPr lang="cs-CZ" sz="2000" b="1" dirty="0">
                <a:hlinkClick r:id="rId9" tooltip="Projektovy_okruh_8-1-elektronicka_identita.pdf"/>
              </a:rPr>
              <a:t>8.1. Elektronická identita</a:t>
            </a:r>
            <a:r>
              <a:rPr lang="cs-CZ" sz="2000" dirty="0"/>
              <a:t> </a:t>
            </a:r>
            <a:endParaRPr lang="cs-CZ" sz="2000" dirty="0" smtClean="0"/>
          </a:p>
          <a:p>
            <a:r>
              <a:rPr lang="cs-CZ" sz="2000" b="1" dirty="0">
                <a:hlinkClick r:id="rId10" tooltip="Projektovy_okruh_8-2-elektronicke_dorucovani.pdf"/>
              </a:rPr>
              <a:t>8.2. Elektronické doručování a ekvivalence dokumentů (</a:t>
            </a:r>
            <a:r>
              <a:rPr lang="cs-CZ" sz="2000" b="1" dirty="0" err="1">
                <a:hlinkClick r:id="rId10" tooltip="Projektovy_okruh_8-2-elektronicke_dorucovani.pdf"/>
              </a:rPr>
              <a:t>eIDAS</a:t>
            </a:r>
            <a:r>
              <a:rPr lang="cs-CZ" sz="2000" b="1" dirty="0" smtClean="0">
                <a:hlinkClick r:id="rId10" tooltip="Projektovy_okruh_8-2-elektronicke_dorucovani.pdf"/>
              </a:rPr>
              <a:t>)</a:t>
            </a:r>
            <a:endParaRPr lang="cs-CZ" sz="2000" b="1" dirty="0" smtClean="0"/>
          </a:p>
          <a:p>
            <a:r>
              <a:rPr lang="cs-CZ" sz="2000" b="1" dirty="0" smtClean="0">
                <a:hlinkClick r:id="rId11" tooltip="Projektovy_okruh_9-elektronizace_podpurnych_procesu.pdf"/>
              </a:rPr>
              <a:t>9. ELEKTRONIZACE PODPŮRNÝCH PROCESŮ</a:t>
            </a:r>
            <a:endParaRPr lang="cs-CZ" sz="2000" dirty="0" smtClean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1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303020"/>
            <a:ext cx="8676456" cy="49845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4. Výzva – Aktivity vedoucí k úplnému elektronickému podání (září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10. Výzva – Kybernetická bezpečnost (říjen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17. Výzva – </a:t>
            </a:r>
            <a:r>
              <a:rPr lang="cs-CZ" sz="2000" dirty="0" err="1" smtClean="0"/>
              <a:t>eLegislativa</a:t>
            </a:r>
            <a:r>
              <a:rPr lang="cs-CZ" sz="2000" dirty="0" smtClean="0"/>
              <a:t>, </a:t>
            </a:r>
            <a:r>
              <a:rPr lang="cs-CZ" sz="2000" dirty="0" err="1" smtClean="0"/>
              <a:t>eSbírka</a:t>
            </a:r>
            <a:r>
              <a:rPr lang="cs-CZ" sz="2000" dirty="0" smtClean="0"/>
              <a:t>, NDA (prosinec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23. Výzva – Specifické informační a komunikační systémy a infrastruktura I. (únor 2016)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26. Výzva – </a:t>
            </a:r>
            <a:r>
              <a:rPr lang="cs-CZ" sz="2000" dirty="0" err="1" smtClean="0"/>
              <a:t>eGovernment</a:t>
            </a:r>
            <a:r>
              <a:rPr lang="cs-CZ" sz="2000" dirty="0" smtClean="0"/>
              <a:t> I. (březen 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 smtClean="0"/>
              <a:t>28. Výzva -  </a:t>
            </a:r>
            <a:r>
              <a:rPr lang="cs-CZ" sz="2000" b="1" dirty="0"/>
              <a:t>Specifické informační a komunikační systémy a infrastruktura </a:t>
            </a:r>
            <a:r>
              <a:rPr lang="cs-CZ" sz="2000" b="1" dirty="0" smtClean="0"/>
              <a:t>II. (duben </a:t>
            </a:r>
            <a:r>
              <a:rPr lang="cs-CZ" sz="2000" b="1" dirty="0"/>
              <a:t>2016</a:t>
            </a:r>
            <a:r>
              <a:rPr lang="cs-CZ" sz="2000" b="1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XX. Výzva – </a:t>
            </a:r>
            <a:r>
              <a:rPr lang="cs-CZ" sz="2000" dirty="0" err="1" smtClean="0"/>
              <a:t>eGovernment</a:t>
            </a:r>
            <a:r>
              <a:rPr lang="cs-CZ" sz="2000" dirty="0" smtClean="0"/>
              <a:t> II. (leden 2017 - </a:t>
            </a:r>
            <a:r>
              <a:rPr lang="cs-CZ" sz="2000" dirty="0" err="1" smtClean="0"/>
              <a:t>opendata</a:t>
            </a:r>
            <a:r>
              <a:rPr lang="cs-CZ" sz="2000" dirty="0" smtClean="0"/>
              <a:t>, prostorová data)</a:t>
            </a:r>
            <a:endParaRPr lang="cs-CZ" sz="20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800" b="1" dirty="0"/>
              <a:t>SC </a:t>
            </a:r>
            <a:r>
              <a:rPr lang="cs-CZ" sz="2800" b="1" dirty="0" smtClean="0"/>
              <a:t>3.2 – Vyhlášené a plánované výzvy</a:t>
            </a:r>
            <a:endParaRPr lang="cs-CZ" sz="28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-180974"/>
            <a:ext cx="9137469" cy="12191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SPECIFICKÉ INFORMAČNÍ A KOMUNIKAČNÍ SYSTÉMY A INFRASTRUKTURA </a:t>
            </a:r>
            <a:r>
              <a:rPr lang="cs-CZ" sz="2800" dirty="0" err="1" smtClean="0"/>
              <a:t>Ii</a:t>
            </a:r>
            <a:r>
              <a:rPr lang="cs-CZ" sz="2800" dirty="0" smtClean="0"/>
              <a:t>.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18</a:t>
            </a:fld>
            <a:endParaRPr lang="en-US" dirty="0"/>
          </a:p>
        </p:txBody>
      </p:sp>
      <p:pic>
        <p:nvPicPr>
          <p:cNvPr id="3" name="Picture 2" descr="https://i.ytimg.com/vi/OyRW9uFSmh0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8523"/>
            <a:ext cx="9161378" cy="544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7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SIKSI II.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85000" lnSpcReduction="2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Vyhlášení výzvy: </a:t>
            </a:r>
            <a:r>
              <a:rPr lang="cs-CZ" sz="2200" b="1" dirty="0" smtClean="0"/>
              <a:t>20. </a:t>
            </a:r>
            <a:r>
              <a:rPr lang="cs-CZ" sz="2200" b="1" dirty="0"/>
              <a:t>4</a:t>
            </a:r>
            <a:r>
              <a:rPr lang="cs-CZ" sz="2200" b="1" dirty="0" smtClean="0"/>
              <a:t>. 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Příjem žádostí: 	od </a:t>
            </a:r>
            <a:r>
              <a:rPr lang="cs-CZ" sz="2200" b="1" dirty="0"/>
              <a:t>4</a:t>
            </a:r>
            <a:r>
              <a:rPr lang="cs-CZ" sz="2200" b="1" dirty="0" smtClean="0"/>
              <a:t>. </a:t>
            </a:r>
            <a:r>
              <a:rPr lang="cs-CZ" sz="2200" b="1" dirty="0"/>
              <a:t>5</a:t>
            </a:r>
            <a:r>
              <a:rPr lang="cs-CZ" sz="2200" b="1" dirty="0" smtClean="0"/>
              <a:t>. 2016 </a:t>
            </a:r>
            <a:r>
              <a:rPr lang="cs-CZ" sz="2200" dirty="0" smtClean="0"/>
              <a:t>do  </a:t>
            </a:r>
            <a:r>
              <a:rPr lang="cs-CZ" sz="2200" b="1" dirty="0" smtClean="0"/>
              <a:t>27. 12. 2017</a:t>
            </a:r>
            <a:endParaRPr lang="cs-CZ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Průběžná výzva – hodnocení projektů probíhá průběžně podle data podání žádosti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zahájení realizace projektu: 	od</a:t>
            </a:r>
            <a:r>
              <a:rPr lang="cs-CZ" sz="2200" b="1" dirty="0" smtClean="0"/>
              <a:t> 1. 1. 2014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ukončení realizace projektu: 	</a:t>
            </a:r>
            <a:endParaRPr lang="en-US" sz="22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do</a:t>
            </a:r>
            <a:r>
              <a:rPr lang="cs-CZ" sz="2200" b="1" dirty="0" smtClean="0"/>
              <a:t> 31. 12. 2018 </a:t>
            </a:r>
            <a:r>
              <a:rPr lang="cs-CZ" sz="2200" dirty="0" smtClean="0"/>
              <a:t>(</a:t>
            </a:r>
            <a:r>
              <a:rPr lang="en-US" sz="2200" dirty="0" smtClean="0"/>
              <a:t>&lt;15 mil. K</a:t>
            </a:r>
            <a:r>
              <a:rPr lang="cs-CZ" sz="2200" dirty="0" smtClean="0"/>
              <a:t>č způsobilých výdajů) </a:t>
            </a:r>
            <a:endParaRPr lang="en-US" sz="22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do</a:t>
            </a:r>
            <a:r>
              <a:rPr lang="cs-CZ" sz="2200" b="1" dirty="0" smtClean="0"/>
              <a:t> 31. 12. 2019</a:t>
            </a:r>
            <a:r>
              <a:rPr lang="cs-CZ" sz="2200" dirty="0"/>
              <a:t> </a:t>
            </a:r>
            <a:r>
              <a:rPr lang="cs-CZ" sz="2200" dirty="0" smtClean="0"/>
              <a:t>(</a:t>
            </a:r>
            <a:r>
              <a:rPr lang="en-US" sz="2200" dirty="0"/>
              <a:t>&gt;</a:t>
            </a:r>
            <a:r>
              <a:rPr lang="en-US" sz="2200" dirty="0" smtClean="0"/>
              <a:t>15 </a:t>
            </a:r>
            <a:r>
              <a:rPr lang="en-US" sz="2200" dirty="0"/>
              <a:t>mil. K</a:t>
            </a:r>
            <a:r>
              <a:rPr lang="cs-CZ" sz="2200" dirty="0"/>
              <a:t>č </a:t>
            </a:r>
            <a:r>
              <a:rPr lang="cs-CZ" sz="2200" dirty="0" smtClean="0"/>
              <a:t>způsobilých</a:t>
            </a:r>
            <a:r>
              <a:rPr lang="en-US" sz="2200" dirty="0" smtClean="0"/>
              <a:t> </a:t>
            </a:r>
            <a:r>
              <a:rPr lang="cs-CZ" sz="2200" dirty="0" smtClean="0"/>
              <a:t>výdajů</a:t>
            </a:r>
            <a:r>
              <a:rPr lang="cs-CZ" sz="2200" dirty="0"/>
              <a:t>)</a:t>
            </a:r>
            <a:endParaRPr lang="cs-CZ" sz="2200" b="1" dirty="0" smtClean="0"/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Tx/>
              <a:buChar char="-"/>
            </a:pPr>
            <a:r>
              <a:rPr lang="cs-CZ" sz="2200" dirty="0" smtClean="0"/>
              <a:t>realizace </a:t>
            </a:r>
            <a:r>
              <a:rPr lang="cs-CZ" sz="2200" dirty="0"/>
              <a:t>projektu nesmí být ukončena před datem podání žádosti o </a:t>
            </a:r>
            <a:r>
              <a:rPr lang="cs-CZ" sz="2200" dirty="0" smtClean="0"/>
              <a:t>podporu. </a:t>
            </a: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908720"/>
            <a:ext cx="8229600" cy="563880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dirty="0" smtClean="0"/>
              <a:t>9:00 – 9:30</a:t>
            </a:r>
            <a:r>
              <a:rPr lang="cs-CZ" sz="2000" b="1" dirty="0" smtClean="0"/>
              <a:t>		Prezence účastníků	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9:30 – 9:50		</a:t>
            </a:r>
            <a:r>
              <a:rPr lang="cs-CZ" sz="2000" b="1" dirty="0" smtClean="0"/>
              <a:t>Zahájení, představení Integrovaného regionálního 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operačního programu, rolí Řídicího orgánu IROP a Centra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pro regionální rozvoj České republiky</a:t>
            </a:r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9:50 – 11:15		</a:t>
            </a:r>
            <a:r>
              <a:rPr lang="cs-CZ" sz="2000" b="1" dirty="0" smtClean="0"/>
              <a:t>28. výzva IROP</a:t>
            </a:r>
            <a:br>
              <a:rPr lang="cs-CZ" sz="2000" b="1" dirty="0" smtClean="0"/>
            </a:br>
            <a:r>
              <a:rPr lang="cs-CZ" sz="2000" b="1" dirty="0" smtClean="0"/>
              <a:t>			</a:t>
            </a:r>
            <a:r>
              <a:rPr lang="cs-CZ" sz="2000" b="1" dirty="0"/>
              <a:t>	Specifické informační a komunikační systémy a </a:t>
            </a:r>
            <a:r>
              <a:rPr lang="cs-CZ" sz="2000" b="1" dirty="0" smtClean="0"/>
              <a:t>							infrastruktura II.“ </a:t>
            </a:r>
            <a:r>
              <a:rPr lang="cs-CZ" sz="2000" b="1" dirty="0"/>
              <a:t>– parametry výzvy, podporované aktivity, </a:t>
            </a:r>
            <a:r>
              <a:rPr lang="cs-CZ" sz="2000" b="1" dirty="0" smtClean="0"/>
              <a:t>				způsobilé </a:t>
            </a:r>
            <a:r>
              <a:rPr lang="cs-CZ" sz="2000" b="1" dirty="0"/>
              <a:t>výdaje, </a:t>
            </a:r>
            <a:r>
              <a:rPr lang="cs-CZ" sz="2000" b="1" dirty="0" smtClean="0"/>
              <a:t>způsobilí příjemci, povinné </a:t>
            </a:r>
            <a:r>
              <a:rPr lang="cs-CZ" sz="2000" b="1" dirty="0"/>
              <a:t>přílohy žádosti </a:t>
            </a:r>
            <a:r>
              <a:rPr lang="cs-CZ" sz="2000" b="1" dirty="0" smtClean="0"/>
              <a:t>				o </a:t>
            </a:r>
            <a:r>
              <a:rPr lang="cs-CZ" sz="2000" b="1" dirty="0"/>
              <a:t>podporu, </a:t>
            </a:r>
            <a:r>
              <a:rPr lang="cs-CZ" sz="2000" b="1" dirty="0" smtClean="0"/>
              <a:t>dotazy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11:15 – 11:30	  	</a:t>
            </a:r>
            <a:r>
              <a:rPr lang="cs-CZ" sz="2000" b="1" dirty="0" smtClean="0"/>
              <a:t>Přestávka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11:30 – 13:00		</a:t>
            </a:r>
            <a:r>
              <a:rPr lang="cs-CZ" sz="2000" b="1" dirty="0"/>
              <a:t>Základní informace o aplikaci MS2014+, systém hodnocení </a:t>
            </a:r>
            <a:r>
              <a:rPr lang="cs-CZ" sz="2000" b="1" dirty="0" smtClean="0"/>
              <a:t>				projektů </a:t>
            </a:r>
            <a:r>
              <a:rPr lang="cs-CZ" sz="2000" b="1" dirty="0"/>
              <a:t>a další administrace projektu, kontrola výběrových </a:t>
            </a:r>
            <a:r>
              <a:rPr lang="cs-CZ" sz="2000" b="1" dirty="0" smtClean="0"/>
              <a:t>				a </a:t>
            </a:r>
            <a:r>
              <a:rPr lang="cs-CZ" sz="2000" b="1" dirty="0"/>
              <a:t>zadávacích řízení, dotazy</a:t>
            </a:r>
            <a:endParaRPr lang="cs-CZ" sz="1700" b="1" dirty="0" smtClean="0"/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13:00 </a:t>
            </a:r>
            <a:r>
              <a:rPr lang="cs-CZ" sz="2000" dirty="0"/>
              <a:t>– </a:t>
            </a:r>
            <a:r>
              <a:rPr lang="cs-CZ" sz="2000" dirty="0" smtClean="0"/>
              <a:t>13:30 	</a:t>
            </a:r>
            <a:r>
              <a:rPr lang="cs-CZ" sz="2000" b="1" dirty="0" smtClean="0"/>
              <a:t>Diskuse</a:t>
            </a:r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	</a:t>
            </a: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79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</a:t>
            </a:r>
            <a:r>
              <a:rPr lang="cs-CZ" sz="2800" dirty="0"/>
              <a:t>výzva IROP – SIKSI </a:t>
            </a:r>
            <a:r>
              <a:rPr lang="cs-CZ" sz="2800" dirty="0" smtClean="0"/>
              <a:t>II.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Způsobilí příjemci a míra podpory: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873498"/>
              </p:ext>
            </p:extLst>
          </p:nvPr>
        </p:nvGraphicFramePr>
        <p:xfrm>
          <a:off x="457200" y="2000250"/>
          <a:ext cx="8229600" cy="314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1430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Kraje, organizace zřizované kraji, obce, organizace zřizované obcemi (kromě hl. m. Prahy a jejích částí):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cs-CZ" sz="18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 smtClean="0">
                          <a:effectLst/>
                        </a:rPr>
                        <a:t>85 % </a:t>
                      </a:r>
                      <a:r>
                        <a:rPr lang="cs-CZ" sz="1800" dirty="0">
                          <a:effectLst/>
                        </a:rPr>
                        <a:t>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 smtClean="0">
                          <a:effectLst/>
                        </a:rPr>
                        <a:t>5 % </a:t>
                      </a:r>
                      <a:r>
                        <a:rPr lang="cs-CZ" sz="1800" dirty="0">
                          <a:effectLst/>
                        </a:rPr>
                        <a:t>státní rozpočet.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Organizace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zakládané obcemi, organizace zakládané kraji</a:t>
                      </a: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85 % 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0 % státní rozpočet. 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4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28. výzva IROP – finanční limity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pl-PL" sz="2200" b="1" dirty="0" smtClean="0"/>
              <a:t>Limity výdajů na projektové aktivity:</a:t>
            </a:r>
            <a:endParaRPr lang="cs-CZ" sz="24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561147"/>
              </p:ext>
            </p:extLst>
          </p:nvPr>
        </p:nvGraphicFramePr>
        <p:xfrm>
          <a:off x="371475" y="1901031"/>
          <a:ext cx="8229600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Minimální výše celkových způsobilých výdajů vč. DPH: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1 000 000 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Maximální výše celkových způsobilých výdajů vč. DPH: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Kraje</a:t>
                      </a:r>
                      <a:r>
                        <a:rPr lang="cs-CZ" sz="2000" baseline="0" dirty="0" smtClean="0">
                          <a:effectLst/>
                        </a:rPr>
                        <a:t>: </a:t>
                      </a:r>
                      <a:r>
                        <a:rPr lang="cs-CZ" sz="2000" dirty="0" smtClean="0">
                          <a:effectLst/>
                        </a:rPr>
                        <a:t>100</a:t>
                      </a:r>
                      <a:r>
                        <a:rPr lang="cs-CZ" sz="2000" dirty="0">
                          <a:effectLst/>
                        </a:rPr>
                        <a:t> 000 000 </a:t>
                      </a:r>
                      <a:r>
                        <a:rPr lang="cs-CZ" sz="2000" dirty="0" smtClean="0">
                          <a:effectLst/>
                        </a:rPr>
                        <a:t>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Organizace zřizované</a:t>
                      </a:r>
                      <a:r>
                        <a:rPr lang="cs-CZ" sz="2000" baseline="0" dirty="0" smtClean="0">
                          <a:effectLst/>
                        </a:rPr>
                        <a:t> nebo zakládané kraji: 20 000 000 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aseline="0" dirty="0" smtClean="0">
                          <a:effectLst/>
                        </a:rPr>
                        <a:t>Obce: 30 000 000 Kč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000" baseline="0" dirty="0" smtClean="0">
                          <a:effectLst/>
                        </a:rPr>
                        <a:t>Organizace zřizované nebo zakládané obcemi: 15 000 000 Kč</a:t>
                      </a:r>
                      <a:endParaRPr lang="cs-CZ" sz="20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78330"/>
              </p:ext>
            </p:extLst>
          </p:nvPr>
        </p:nvGraphicFramePr>
        <p:xfrm>
          <a:off x="395536" y="4526936"/>
          <a:ext cx="8208911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1760"/>
                <a:gridCol w="5227151"/>
              </a:tblGrid>
              <a:tr h="3740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Celková částka dotace z EFRR a SR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Evropský fond pro regionální </a:t>
                      </a:r>
                      <a:r>
                        <a:rPr lang="cs-CZ" sz="1800" dirty="0" smtClean="0">
                          <a:effectLst/>
                        </a:rPr>
                        <a:t>rozvoj: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878 849 850 Kč</a:t>
                      </a:r>
                      <a:r>
                        <a:rPr lang="cs-CZ" sz="1800" dirty="0">
                          <a:effectLst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státní </a:t>
                      </a:r>
                      <a:r>
                        <a:rPr lang="cs-CZ" sz="1800" dirty="0" smtClean="0">
                          <a:effectLst/>
                        </a:rPr>
                        <a:t>rozpočet:  max</a:t>
                      </a:r>
                      <a:r>
                        <a:rPr lang="cs-CZ" sz="1800" dirty="0">
                          <a:effectLst/>
                        </a:rPr>
                        <a:t>. </a:t>
                      </a:r>
                      <a:r>
                        <a:rPr lang="cs-CZ" sz="1800" dirty="0" smtClean="0">
                          <a:effectLst/>
                        </a:rPr>
                        <a:t>155 091 150 Kč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dirty="0" smtClean="0"/>
              <a:t>Podporované aktivity jsou rozděleny na </a:t>
            </a:r>
            <a:r>
              <a:rPr lang="pl-PL" sz="2200" b="1" dirty="0" smtClean="0"/>
              <a:t>hlavní</a:t>
            </a:r>
            <a:r>
              <a:rPr lang="pl-PL" sz="2200" dirty="0" smtClean="0"/>
              <a:t> a </a:t>
            </a:r>
            <a:r>
              <a:rPr lang="pl-PL" sz="2200" b="1" dirty="0" smtClean="0"/>
              <a:t>vedlejší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</a:p>
          <a:p>
            <a:pPr lvl="0"/>
            <a:r>
              <a:rPr lang="cs-CZ" sz="1800" dirty="0"/>
              <a:t>Rozvoj, modernizace a zvýšení dostupnosti komunikačních a informačních systémů a </a:t>
            </a:r>
            <a:r>
              <a:rPr lang="cs-CZ" sz="1800" dirty="0" smtClean="0"/>
              <a:t>infrastruktury. </a:t>
            </a:r>
            <a:endParaRPr lang="cs-CZ" sz="1800" dirty="0"/>
          </a:p>
          <a:p>
            <a:pPr lvl="0"/>
            <a:r>
              <a:rPr lang="cs-CZ" sz="1800" dirty="0"/>
              <a:t>Budování, rozvoj a modernizace </a:t>
            </a:r>
            <a:r>
              <a:rPr lang="cs-CZ" sz="1800" dirty="0" smtClean="0"/>
              <a:t>regionálních </a:t>
            </a:r>
            <a:r>
              <a:rPr lang="cs-CZ" sz="1800" dirty="0"/>
              <a:t>datových center a komunikační infrastruktury pro nově pořízené nebo modernizované informační systémy. </a:t>
            </a:r>
            <a:endParaRPr lang="cs-CZ" sz="1800" dirty="0" smtClean="0"/>
          </a:p>
          <a:p>
            <a:r>
              <a:rPr lang="cs-CZ" sz="1800" dirty="0"/>
              <a:t>Vytváření nových informačních systémů v souvislosti s centry sdílených služeb.</a:t>
            </a:r>
          </a:p>
          <a:p>
            <a:r>
              <a:rPr lang="cs-CZ" sz="1800" dirty="0"/>
              <a:t>Vytváření nových a modernizace stávajících podpůrných informačních systémů, a to v následujících tematických oblastech:</a:t>
            </a:r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řízení </a:t>
            </a:r>
            <a:r>
              <a:rPr lang="cs-CZ" sz="2200" dirty="0"/>
              <a:t>financí (tvorba a čerpání rozpočtu, účetnictví, controlling, objednávky, smlouvy, pohledávky, závazky, řídicí kontrola),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řízení lidských zdrojů (organizace a systemizace, personalistika, mzdy, docházkové systémy, vzdělávání, elektronický spis zaměstnance a bezpapírová personalistika, zaměstnanecký portál),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elektronické spisové služby a další systémy správy dokumentů (oběh a řízení dokumentů, řešení důvěryhodnosti dokumentů dle </a:t>
            </a:r>
            <a:r>
              <a:rPr lang="cs-CZ" sz="2200" dirty="0" err="1"/>
              <a:t>eIDAS</a:t>
            </a:r>
            <a:r>
              <a:rPr lang="cs-CZ" sz="2200" dirty="0"/>
              <a:t>, elektronická skartace, nástroje typu </a:t>
            </a:r>
            <a:r>
              <a:rPr lang="cs-CZ" sz="2200" dirty="0" err="1"/>
              <a:t>workflow</a:t>
            </a:r>
            <a:r>
              <a:rPr lang="cs-CZ" sz="2200" dirty="0"/>
              <a:t>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řízení vztahů se zákazníky – občany a podnikateli (objednávkové systémy apod</a:t>
            </a:r>
            <a:r>
              <a:rPr lang="cs-CZ" sz="2200" dirty="0"/>
              <a:t>.),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evidence a správa majetku movitého i nemovitého a zásob včetně elektronické inventarizace</a:t>
            </a:r>
            <a:r>
              <a:rPr lang="cs-CZ" sz="2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nástroje podpory uživatelů (helpdesk, </a:t>
            </a:r>
            <a:r>
              <a:rPr lang="cs-CZ" sz="2200" dirty="0" err="1"/>
              <a:t>servicedesk</a:t>
            </a:r>
            <a:r>
              <a:rPr lang="cs-CZ" sz="2200" dirty="0"/>
              <a:t>),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business </a:t>
            </a:r>
            <a:r>
              <a:rPr lang="cs-CZ" sz="2000" dirty="0" err="1"/>
              <a:t>intelligence</a:t>
            </a:r>
            <a:r>
              <a:rPr lang="cs-CZ" sz="2000" dirty="0"/>
              <a:t> – vytěžování dat, datové sklady, reporting,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identity management,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řízení identit podle nařízení </a:t>
            </a:r>
            <a:r>
              <a:rPr lang="cs-CZ" sz="2000" dirty="0" err="1"/>
              <a:t>eIDAS</a:t>
            </a:r>
            <a:r>
              <a:rPr lang="cs-CZ" sz="2000" dirty="0"/>
              <a:t> o elektronické identitě a službách vytvářejících důvěru,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informační systémy pro řízení, podporu činností a provoz příspěvkových organizací </a:t>
            </a:r>
            <a:r>
              <a:rPr lang="cs-CZ" sz="2000" dirty="0" smtClean="0"/>
              <a:t>krajů a obcí,</a:t>
            </a: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krizové řízení v území.</a:t>
            </a:r>
            <a:endParaRPr lang="cs-CZ" sz="20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Vedlejší podporované aktivity:</a:t>
            </a:r>
          </a:p>
          <a:p>
            <a:pPr lvl="0"/>
            <a:r>
              <a:rPr lang="cs-CZ" sz="1800" dirty="0"/>
              <a:t>pořízení studie proveditelnosti,</a:t>
            </a:r>
          </a:p>
          <a:p>
            <a:pPr lvl="0"/>
            <a:r>
              <a:rPr lang="cs-CZ" sz="1800" dirty="0"/>
              <a:t>stavební úpravy nezbytné pro zajištění bezpečné funkčnosti pořizovaného informačního systému,</a:t>
            </a:r>
          </a:p>
          <a:p>
            <a:pPr lvl="0"/>
            <a:r>
              <a:rPr lang="cs-CZ" sz="1800" dirty="0"/>
              <a:t>výdaje na zpracování </a:t>
            </a:r>
            <a:r>
              <a:rPr lang="cs-CZ" sz="1800" dirty="0" smtClean="0"/>
              <a:t>zadávacích podmínek k </a:t>
            </a:r>
            <a:r>
              <a:rPr lang="cs-CZ" sz="1800" dirty="0"/>
              <a:t>zakázkám a na organizaci výběrových a zadávacích řízení,</a:t>
            </a:r>
          </a:p>
          <a:p>
            <a:pPr lvl="0"/>
            <a:r>
              <a:rPr lang="cs-CZ" sz="1800" dirty="0" smtClean="0"/>
              <a:t>povinná </a:t>
            </a:r>
            <a:r>
              <a:rPr lang="cs-CZ" sz="1800" dirty="0"/>
              <a:t>publicita.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hlavní aktivity:</a:t>
            </a:r>
          </a:p>
          <a:p>
            <a:pPr marL="0" indent="0">
              <a:buNone/>
            </a:pPr>
            <a:r>
              <a:rPr lang="cs-CZ" sz="1800" u="sng" dirty="0"/>
              <a:t>Pořízení majetku</a:t>
            </a:r>
            <a:endParaRPr lang="cs-CZ" sz="1800" dirty="0"/>
          </a:p>
          <a:p>
            <a:pPr lvl="0"/>
            <a:r>
              <a:rPr lang="cs-CZ" sz="1800" dirty="0"/>
              <a:t>pořízení drobného hmotného majetku – HW,</a:t>
            </a:r>
          </a:p>
          <a:p>
            <a:pPr lvl="0"/>
            <a:r>
              <a:rPr lang="cs-CZ" sz="1800" dirty="0"/>
              <a:t>pořízení drobného nehmotného majetku – SW, </a:t>
            </a:r>
          </a:p>
          <a:p>
            <a:pPr lvl="0"/>
            <a:r>
              <a:rPr lang="cs-CZ" sz="1800" dirty="0"/>
              <a:t>pořízení</a:t>
            </a:r>
            <a:r>
              <a:rPr lang="cs-CZ" sz="1800" b="1" dirty="0"/>
              <a:t> </a:t>
            </a:r>
            <a:r>
              <a:rPr lang="cs-CZ" sz="1800" dirty="0"/>
              <a:t>dlouhodobého</a:t>
            </a:r>
            <a:r>
              <a:rPr lang="cs-CZ" sz="1800" b="1" dirty="0"/>
              <a:t> </a:t>
            </a:r>
            <a:r>
              <a:rPr lang="cs-CZ" sz="1800" dirty="0"/>
              <a:t>hmotného majetku – HW</a:t>
            </a:r>
            <a:r>
              <a:rPr lang="cs-CZ" sz="1800" b="1" dirty="0"/>
              <a:t>,</a:t>
            </a:r>
            <a:endParaRPr lang="cs-CZ" sz="1800" dirty="0"/>
          </a:p>
          <a:p>
            <a:pPr lvl="0"/>
            <a:r>
              <a:rPr lang="cs-CZ" sz="1800" dirty="0"/>
              <a:t>pořízení dlouhodobého nehmotného majetku – SW </a:t>
            </a:r>
          </a:p>
          <a:p>
            <a:pPr marL="0" indent="0">
              <a:buNone/>
            </a:pPr>
            <a:r>
              <a:rPr lang="cs-CZ" sz="1800" u="sng" dirty="0" smtClean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>
              <a:buNone/>
            </a:pPr>
            <a:r>
              <a:rPr lang="cs-CZ" sz="1800" i="1" dirty="0"/>
              <a:t>Do pořízení HW/SW se řadí i následná implementace, nezbytné zaškolení obsluhy, testovací provoz a provozní dokumentace pořízeného HW/SW</a:t>
            </a:r>
            <a:r>
              <a:rPr lang="cs-CZ" sz="1800" dirty="0"/>
              <a:t>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5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hlavní aktivity:</a:t>
            </a:r>
          </a:p>
          <a:p>
            <a:pPr eaLnBrk="0" fontAlgn="base" hangingPunct="0">
              <a:spcAft>
                <a:spcPct val="0"/>
              </a:spcAft>
            </a:pPr>
            <a:r>
              <a:rPr lang="pl-PL" sz="2000" i="1" dirty="0"/>
              <a:t>V souvislosti s komunikační infrastrukturou je způsobilý investiční nákup již vybudovaných komunikačních tras (např. optických vláken), bez ohledu na způsob dodavatelského vybudování</a:t>
            </a:r>
            <a:r>
              <a:rPr lang="pl-PL" sz="2000" i="1" dirty="0" smtClean="0"/>
              <a:t>.</a:t>
            </a:r>
          </a:p>
          <a:p>
            <a:pPr eaLnBrk="0" fontAlgn="base" hangingPunct="0">
              <a:spcAft>
                <a:spcPct val="0"/>
              </a:spcAft>
            </a:pPr>
            <a:endParaRPr lang="cs-CZ" sz="2000" i="1" dirty="0" smtClean="0"/>
          </a:p>
          <a:p>
            <a:pPr eaLnBrk="0" fontAlgn="base" hangingPunct="0">
              <a:spcAft>
                <a:spcPct val="0"/>
              </a:spcAft>
            </a:pPr>
            <a:r>
              <a:rPr lang="cs-CZ" sz="2000" i="1" dirty="0" smtClean="0"/>
              <a:t>V</a:t>
            </a:r>
            <a:r>
              <a:rPr lang="cs-CZ" sz="2000" i="1" dirty="0"/>
              <a:t> případě, že by součástí výdajů byl pronájem vlnové délky („lambdy“) ve vlákně, které není ve vlastnictví příjemce, jedná se o </a:t>
            </a:r>
            <a:r>
              <a:rPr lang="cs-CZ" sz="2000" i="1" dirty="0" smtClean="0"/>
              <a:t>nezpůsobilý </a:t>
            </a:r>
            <a:r>
              <a:rPr lang="cs-CZ" sz="2000" i="1" dirty="0"/>
              <a:t>výdaj. </a:t>
            </a:r>
            <a:endParaRPr lang="pl-PL" sz="2000" i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vedlejší aktivity:</a:t>
            </a:r>
          </a:p>
          <a:p>
            <a:pPr marL="0" indent="0">
              <a:buNone/>
            </a:pPr>
            <a:r>
              <a:rPr lang="cs-CZ" sz="1800" u="sng" dirty="0"/>
              <a:t>Pořízení služeb bezprostředně souvisejících s realizací projektu</a:t>
            </a:r>
            <a:endParaRPr lang="cs-CZ" sz="1800" dirty="0"/>
          </a:p>
          <a:p>
            <a:pPr lvl="0"/>
            <a:r>
              <a:rPr lang="cs-CZ" sz="1800" dirty="0"/>
              <a:t>výdaje na zpracování studie </a:t>
            </a:r>
            <a:r>
              <a:rPr lang="cs-CZ" sz="1800" dirty="0" smtClean="0"/>
              <a:t>proveditelnosti, </a:t>
            </a:r>
          </a:p>
          <a:p>
            <a:pPr lvl="0"/>
            <a:r>
              <a:rPr lang="cs-CZ" sz="1800" dirty="0" smtClean="0"/>
              <a:t>výdaje </a:t>
            </a:r>
            <a:r>
              <a:rPr lang="cs-CZ" sz="1800" dirty="0"/>
              <a:t>na zpracování zadávacích dokumentací k veřejným zakázkám a na organizaci výběrových a zadávacích řízení,</a:t>
            </a:r>
          </a:p>
          <a:p>
            <a:pPr marL="0" indent="0">
              <a:buNone/>
            </a:pPr>
            <a:r>
              <a:rPr lang="cs-CZ" sz="1800" u="sng" dirty="0" smtClean="0"/>
              <a:t>Stavební </a:t>
            </a:r>
            <a:r>
              <a:rPr lang="cs-CZ" sz="1800" u="sng" dirty="0"/>
              <a:t>úpravy</a:t>
            </a:r>
            <a:endParaRPr lang="cs-CZ" sz="1800" dirty="0"/>
          </a:p>
          <a:p>
            <a:pPr lvl="0"/>
            <a:r>
              <a:rPr lang="cs-CZ" sz="1800" dirty="0"/>
              <a:t>výdaje na stavební úpravy, bezprostředně související s realizací projektu (zejména stavební úpravy </a:t>
            </a:r>
            <a:r>
              <a:rPr lang="cs-CZ" sz="1800" dirty="0" err="1"/>
              <a:t>serverovny</a:t>
            </a:r>
            <a:r>
              <a:rPr lang="cs-CZ" sz="1800" dirty="0"/>
              <a:t> a související infrastruktury, stavebně-montážní práce, např. instalace elektrických rozvodů a zařízení včetně elektrocentrály, instalace a montáže klimatizace, zhášecího systému, přístupového a zabezpečovacího systému a s tím související kompletační a dokončovací práce).</a:t>
            </a:r>
          </a:p>
          <a:p>
            <a:pPr marL="0" indent="0">
              <a:buNone/>
            </a:pPr>
            <a:r>
              <a:rPr lang="cs-CZ" sz="1800" u="sng" dirty="0"/>
              <a:t>Povinná publicita</a:t>
            </a:r>
            <a:endParaRPr lang="cs-CZ" sz="1800" dirty="0"/>
          </a:p>
          <a:p>
            <a:pPr lvl="0"/>
            <a:r>
              <a:rPr lang="cs-CZ" sz="1800" dirty="0"/>
              <a:t>výdaje podle kap. 13 Obecných pravidel.</a:t>
            </a:r>
          </a:p>
          <a:p>
            <a:pPr marL="0" indent="0">
              <a:buNone/>
            </a:pPr>
            <a:r>
              <a:rPr lang="cs-CZ" sz="1800" u="sng" dirty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na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Nezpůsobilé výdaje (výběr):</a:t>
            </a:r>
          </a:p>
          <a:p>
            <a:r>
              <a:rPr lang="cs-CZ" sz="1800" dirty="0"/>
              <a:t>koncová HW zařízení (PC stanice, notebooky, tablety, telefony, mobilní telefony, vysílačky, IP telefony, tiskárny, čipy apod</a:t>
            </a:r>
            <a:r>
              <a:rPr lang="cs-CZ" sz="1800" dirty="0" smtClean="0"/>
              <a:t>.) - s </a:t>
            </a:r>
            <a:r>
              <a:rPr lang="cs-CZ" sz="1800" b="1" dirty="0"/>
              <a:t>výjimkou elektronické úřední desky v souvislosti s pořízeným informačním </a:t>
            </a:r>
            <a:r>
              <a:rPr lang="cs-CZ" sz="1800" b="1" dirty="0" smtClean="0"/>
              <a:t>systémem</a:t>
            </a:r>
            <a:r>
              <a:rPr lang="cs-CZ" sz="1800" dirty="0" smtClean="0"/>
              <a:t>, </a:t>
            </a:r>
          </a:p>
          <a:p>
            <a:r>
              <a:rPr lang="cs-CZ" sz="1800" dirty="0"/>
              <a:t>datové </a:t>
            </a:r>
            <a:r>
              <a:rPr lang="cs-CZ" sz="1800" dirty="0" smtClean="0"/>
              <a:t>úložiště </a:t>
            </a:r>
            <a:r>
              <a:rPr lang="cs-CZ" sz="1800" dirty="0"/>
              <a:t>bez vazby na nově pořízený nebo modernizovaný informační systém,</a:t>
            </a:r>
          </a:p>
          <a:p>
            <a:r>
              <a:rPr lang="cs-CZ" sz="1800" dirty="0"/>
              <a:t>stavební práce, které vyžadují stavební povolení,</a:t>
            </a:r>
          </a:p>
          <a:p>
            <a:r>
              <a:rPr lang="cs-CZ" sz="1800" dirty="0"/>
              <a:t>pronájem vlnové délky („lambdy“) ve vlákně, které není ve vlastnictví příjemce,</a:t>
            </a:r>
          </a:p>
          <a:p>
            <a:r>
              <a:rPr lang="cs-CZ" sz="1800" dirty="0"/>
              <a:t>náklady na mzdy, platy, náhrady mezd a platů, ostatní osobní náklady, povinné pojistné hrazené zaměstnavatelem,</a:t>
            </a:r>
          </a:p>
          <a:p>
            <a:r>
              <a:rPr lang="cs-CZ" sz="1800" dirty="0" smtClean="0"/>
              <a:t>výdaje </a:t>
            </a:r>
            <a:r>
              <a:rPr lang="cs-CZ" sz="1800" dirty="0"/>
              <a:t>na jakýkoli záruční (tj. poskytovaný souběžně v záruční době záruky za jakost) a pozáruční (tj. poskytovaný po uplynutí záruční doby záruky za jakost) servis, provozní výdaje na technickou podporu, helpdesk, </a:t>
            </a:r>
            <a:r>
              <a:rPr lang="cs-CZ" sz="1800" dirty="0" err="1"/>
              <a:t>maintenance</a:t>
            </a:r>
            <a:r>
              <a:rPr lang="cs-CZ" sz="1800" dirty="0"/>
              <a:t>/</a:t>
            </a:r>
            <a:r>
              <a:rPr lang="cs-CZ" sz="1800" dirty="0" err="1"/>
              <a:t>subscription</a:t>
            </a:r>
            <a:r>
              <a:rPr lang="cs-CZ" sz="1800" dirty="0"/>
              <a:t>, upgrade a update, </a:t>
            </a:r>
            <a:endParaRPr lang="cs-CZ" sz="1800" dirty="0" smtClean="0"/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Role MMR </a:t>
            </a:r>
            <a:r>
              <a:rPr lang="cs-CZ" sz="3200" cap="none" dirty="0" smtClean="0">
                <a:solidFill>
                  <a:srgbClr val="0070C0"/>
                </a:solidFill>
              </a:rPr>
              <a:t>a</a:t>
            </a:r>
            <a:r>
              <a:rPr lang="cs-CZ" sz="3200" dirty="0" smtClean="0">
                <a:solidFill>
                  <a:srgbClr val="0070C0"/>
                </a:solidFill>
              </a:rPr>
              <a:t> CRR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Indikátory:</a:t>
            </a:r>
          </a:p>
          <a:p>
            <a:pPr marL="0" indent="0">
              <a:buNone/>
            </a:pPr>
            <a:r>
              <a:rPr lang="cs-CZ" sz="1800" b="1" dirty="0"/>
              <a:t>Indikátor výstupu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3 05 00 Počet pořízených informačních systémů</a:t>
            </a:r>
            <a:endParaRPr lang="cs-CZ" sz="1800" dirty="0"/>
          </a:p>
          <a:p>
            <a:r>
              <a:rPr lang="cs-CZ" sz="1800" dirty="0"/>
              <a:t>Povinný k výběru a naplnění pro všechny projekty výzvy. Výchozí hodnota je vždy 0. Žadatel v žádosti o podporu vyplňuje cílovou hodnotu a datum, ke kterému se zavazuje ji naplnit. K naplnění cílové hodnoty indikátoru musí dojít nejpozději k datu ukončení realizace projektu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r>
              <a:rPr lang="cs-CZ" sz="1800" b="1" dirty="0"/>
              <a:t>Indikátor </a:t>
            </a:r>
            <a:r>
              <a:rPr lang="cs-CZ" sz="1800" b="1" dirty="0" smtClean="0"/>
              <a:t>výsledku</a:t>
            </a:r>
          </a:p>
          <a:p>
            <a:pPr marL="0" indent="0">
              <a:buNone/>
            </a:pPr>
            <a:r>
              <a:rPr lang="cs-CZ" sz="1800" b="1" dirty="0" smtClean="0"/>
              <a:t>3 </a:t>
            </a:r>
            <a:r>
              <a:rPr lang="cs-CZ" sz="1800" b="1" dirty="0"/>
              <a:t>05 15 Nová funkcionalita informačního systému</a:t>
            </a:r>
            <a:endParaRPr lang="cs-CZ" sz="1800" dirty="0"/>
          </a:p>
          <a:p>
            <a:r>
              <a:rPr lang="cs-CZ" sz="1800" dirty="0"/>
              <a:t>Povinný k výběru a naplnění pro všechny projekty výzvy. Žadatel v žádosti o podporu vyplňuje výchozí hodnotu (k datu zahájení realizace projektu) a cílovou hodnotu a datum, ke kterému se zavazuje ji naplnit. K naplnění cílové hodnoty indikátoru musí dojít nejpozději k datu ukončení realizace projektu.</a:t>
            </a:r>
          </a:p>
          <a:p>
            <a:r>
              <a:rPr lang="cs-CZ" sz="1800" dirty="0" smtClean="0"/>
              <a:t>min. 3 nové funkcionality, tolerance 1 funkcionalita, pokud žadatel zvolí 4 nebo více funkcionalit</a:t>
            </a:r>
            <a:endParaRPr lang="cs-CZ" sz="1800" dirty="0"/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Nové funkcionality:</a:t>
            </a:r>
          </a:p>
          <a:p>
            <a:pPr lvl="0"/>
            <a:r>
              <a:rPr lang="cs-CZ" sz="1800" b="1" dirty="0"/>
              <a:t>samoobslužný proces pro úředníky veřejné správy</a:t>
            </a:r>
            <a:r>
              <a:rPr lang="cs-CZ" sz="1800" dirty="0"/>
              <a:t> (modernizovaný nebo nový </a:t>
            </a:r>
            <a:r>
              <a:rPr lang="cs-CZ" sz="1800" dirty="0" err="1"/>
              <a:t>agendový</a:t>
            </a:r>
            <a:r>
              <a:rPr lang="cs-CZ" sz="1800" dirty="0"/>
              <a:t> informační systém veřejné správy vytvářející podporu samoobslužných procesů pro úředníky veřejné správy bez nutnosti zprostředkování služby jiným zástupcem OVM) a/nebo</a:t>
            </a:r>
          </a:p>
          <a:p>
            <a:pPr lvl="0"/>
            <a:r>
              <a:rPr lang="cs-CZ" sz="1800" b="1" dirty="0"/>
              <a:t>integrace datového fondu orgánu veřejné moci (OVM) a jeho propojení s dalšími orgány, aby bylo možné data sdílet a využívat i v jiných IS veřejné správy</a:t>
            </a:r>
            <a:r>
              <a:rPr lang="cs-CZ" sz="1800" dirty="0"/>
              <a:t> (provedení integrace datového fondu s daty dostupnými prostřednictvím Informačního systému základních registrů nebo </a:t>
            </a:r>
            <a:r>
              <a:rPr lang="cs-CZ" sz="1800" dirty="0" err="1"/>
              <a:t>eGON</a:t>
            </a:r>
            <a:r>
              <a:rPr lang="cs-CZ" sz="1800" dirty="0"/>
              <a:t> </a:t>
            </a:r>
            <a:r>
              <a:rPr lang="cs-CZ" sz="1800" dirty="0" err="1"/>
              <a:t>service</a:t>
            </a:r>
            <a:r>
              <a:rPr lang="cs-CZ" sz="1800" dirty="0"/>
              <a:t> bus (</a:t>
            </a:r>
            <a:r>
              <a:rPr lang="cs-CZ" sz="1800" dirty="0" err="1"/>
              <a:t>eGSB</a:t>
            </a:r>
            <a:r>
              <a:rPr lang="cs-CZ" sz="1800" dirty="0"/>
              <a:t>) a/nebo publikace údajů z datového fondu prostřednictvím </a:t>
            </a:r>
            <a:r>
              <a:rPr lang="cs-CZ" sz="1800" dirty="0" err="1"/>
              <a:t>eGSB</a:t>
            </a:r>
            <a:r>
              <a:rPr lang="cs-CZ" sz="1800" dirty="0"/>
              <a:t> pro příjemce v jiných agendách) </a:t>
            </a:r>
            <a:r>
              <a:rPr lang="cs-CZ" sz="1800" dirty="0" smtClean="0"/>
              <a:t>a/nebo</a:t>
            </a:r>
          </a:p>
          <a:p>
            <a:r>
              <a:rPr lang="cs-CZ" sz="1800" b="1" dirty="0"/>
              <a:t>interoperabilita na území státu s přesahem i např. v rámci EU</a:t>
            </a:r>
            <a:r>
              <a:rPr lang="cs-CZ" sz="1800" dirty="0"/>
              <a:t> (vytvoření nebo modernizace univerzálního rozhraní pro interoperabilitu a/nebo napojení na existující rozhraní pro interoperabilitu) a/nebo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Nové funkcionality:</a:t>
            </a:r>
          </a:p>
          <a:p>
            <a:pPr lvl="0"/>
            <a:r>
              <a:rPr lang="cs-CZ" sz="1800" b="1" dirty="0"/>
              <a:t>logická centralizace a celoplošná dostupnost provozních informačních systémů v rámci OVM</a:t>
            </a:r>
            <a:r>
              <a:rPr lang="cs-CZ" sz="1800" dirty="0"/>
              <a:t> (vytvoření nebo modernizace provozních informačních systémů OVM tak, aby byly celoplošně dostupné a napojené na centrální systémy, preference využívání centrálních sdílených služeb pro provozní informační systémy) a/nebo</a:t>
            </a:r>
          </a:p>
          <a:p>
            <a:pPr lvl="0"/>
            <a:r>
              <a:rPr lang="cs-CZ" sz="1800" b="1" dirty="0"/>
              <a:t>celoplošná dostupnost specifických informačních a komunikačních systémů státní správy a IZS</a:t>
            </a:r>
            <a:r>
              <a:rPr lang="cs-CZ" sz="1800" dirty="0"/>
              <a:t> (vytvoření nebo modernizace specifických informačních systémů státní správy a IZS tak, aby byly celoplošně dostupné a napojené na centrální systémy, preference využívání centrálních sdílených služeb pro specifické informační systémy) a/nebo</a:t>
            </a:r>
          </a:p>
          <a:p>
            <a:pPr lvl="0"/>
            <a:r>
              <a:rPr lang="cs-CZ" sz="1800" b="1" dirty="0"/>
              <a:t>zrychlení a zjednodušení vnitřních procesů a elektronizace vnitřních procesů, vytvořením standardů výkonu VS a vytvořením či úpravou </a:t>
            </a:r>
            <a:r>
              <a:rPr lang="cs-CZ" sz="1800" b="1" dirty="0" err="1"/>
              <a:t>agendových</a:t>
            </a:r>
            <a:r>
              <a:rPr lang="cs-CZ" sz="1800" b="1" dirty="0"/>
              <a:t> informačních systémů s možností podpory procesního postupu</a:t>
            </a:r>
            <a:r>
              <a:rPr lang="cs-CZ" sz="1800" dirty="0"/>
              <a:t> (vytvoření popisu procesních postupů s podporou elektronizace bez nutnosti předávání údajů do neelektronické formy mimo zvláštní případy jako jsou mapy a podobné grafické formáty) a/nebo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Nové funkcionality:</a:t>
            </a:r>
          </a:p>
          <a:p>
            <a:pPr lvl="0"/>
            <a:r>
              <a:rPr lang="cs-CZ" sz="1800" b="1" dirty="0"/>
              <a:t>zvýšená spolehlivost, bezpečnost a průchodnost provozních informačních systémů</a:t>
            </a:r>
            <a:r>
              <a:rPr lang="cs-CZ" sz="1800" dirty="0"/>
              <a:t> (modernizace či vytvoření nových provozních informačních systémů se zajištěním zvýšení sledovaných parametrů) a/nebo</a:t>
            </a:r>
          </a:p>
          <a:p>
            <a:pPr lvl="0"/>
            <a:r>
              <a:rPr lang="cs-CZ" sz="1800" b="1" dirty="0"/>
              <a:t>elektronické vnitřní procesy</a:t>
            </a:r>
            <a:r>
              <a:rPr lang="cs-CZ" sz="1800" dirty="0"/>
              <a:t> (zavedení elektronizace do vnitřních procesů s doloženým přínosem pro zvýšení efektivity těchto procesů</a:t>
            </a:r>
            <a:r>
              <a:rPr lang="cs-CZ" sz="1800" dirty="0" smtClean="0"/>
              <a:t>).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b="1" i="1" dirty="0"/>
              <a:t>Projekty budou realizovány na území celé ČR </a:t>
            </a:r>
            <a:r>
              <a:rPr lang="cs-CZ" sz="1800" b="1" i="1" dirty="0" smtClean="0"/>
              <a:t>mimo </a:t>
            </a:r>
            <a:r>
              <a:rPr lang="cs-CZ" sz="1800" b="1" i="1" dirty="0"/>
              <a:t>území hl. m. Prahy. </a:t>
            </a:r>
            <a:endParaRPr lang="cs-CZ" sz="1800" b="1" i="1" dirty="0" smtClean="0"/>
          </a:p>
          <a:p>
            <a:pPr marL="0" indent="0" algn="ctr">
              <a:buNone/>
            </a:pPr>
            <a:r>
              <a:rPr lang="cs-CZ" sz="1800" b="1" i="1" dirty="0" smtClean="0"/>
              <a:t>Projekty </a:t>
            </a:r>
            <a:r>
              <a:rPr lang="cs-CZ" sz="1800" b="1" i="1" dirty="0"/>
              <a:t>krajů a organizací zřizovaných nebo zakládaných kraji mohou být realizovány na území kraje nebo několika krajů kromě území hl. m. Prahy </a:t>
            </a:r>
            <a:endParaRPr lang="cs-CZ" sz="1800" b="1" i="1" dirty="0" smtClean="0"/>
          </a:p>
          <a:p>
            <a:pPr marL="0" indent="0" algn="ctr">
              <a:buNone/>
            </a:pPr>
            <a:r>
              <a:rPr lang="cs-CZ" sz="1800" b="1" i="1" dirty="0"/>
              <a:t>Projekty obcí a organizací zřizovaných nebo zakládaných obcemi mohou být realizovány na území obce nebo několika obcí kromě území hl. m. Prahy 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i="1" dirty="0"/>
              <a:t>Záložka Identifikace projektu</a:t>
            </a:r>
            <a:endParaRPr lang="cs-CZ" sz="2000" dirty="0"/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Plná </a:t>
            </a:r>
            <a:r>
              <a:rPr lang="cs-CZ" sz="2000" b="1" dirty="0"/>
              <a:t>moc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Dokládá </a:t>
            </a:r>
            <a:r>
              <a:rPr lang="cs-CZ" sz="2000" dirty="0"/>
              <a:t>se v případě přenesení pravomocí na jinou osobou (např. při podpisu žádosti). Plné moci se ukládají v elektronické podobě v systému  MS2014+ v modulu Žadatel v konkrétním projektu do záložky Identifikace projektu – Plná moc. </a:t>
            </a:r>
            <a:r>
              <a:rPr lang="cs-CZ" sz="2000" dirty="0" smtClean="0"/>
              <a:t>Doporučený vzor </a:t>
            </a:r>
            <a:r>
              <a:rPr lang="cs-CZ" sz="2000" dirty="0"/>
              <a:t>Plné moci je přílohou č. 11 Obecných pravidel.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i="1" dirty="0"/>
              <a:t>Záložka Veřejné zakázky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Dokumentace </a:t>
            </a:r>
            <a:r>
              <a:rPr lang="cs-CZ" sz="2000" b="1" dirty="0"/>
              <a:t>k  zadávacím a výběrovým řízením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Dokumentace </a:t>
            </a:r>
            <a:r>
              <a:rPr lang="cs-CZ" sz="2000" dirty="0"/>
              <a:t>k zadávacím a výběrovým řízením je předkládána v souladu s kapitolou 5 Obecných pravidel. 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i="1" dirty="0"/>
              <a:t>Záložka Přiložené dokumenty</a:t>
            </a:r>
            <a:endParaRPr lang="cs-CZ" sz="2000" dirty="0"/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Souhlasné </a:t>
            </a:r>
            <a:r>
              <a:rPr lang="cs-CZ" sz="2000" b="1" dirty="0"/>
              <a:t>Stanovisko hlavního architekta </a:t>
            </a:r>
            <a:r>
              <a:rPr lang="cs-CZ" sz="2000" b="1" dirty="0" err="1"/>
              <a:t>eGovernmentu</a:t>
            </a:r>
            <a:endParaRPr lang="cs-CZ" sz="2000" dirty="0"/>
          </a:p>
          <a:p>
            <a:pPr lvl="1"/>
            <a:r>
              <a:rPr lang="cs-CZ" sz="2000" dirty="0" smtClean="0"/>
              <a:t>Souhlasné stanovisko </a:t>
            </a:r>
            <a:r>
              <a:rPr lang="cs-CZ" sz="2000" dirty="0"/>
              <a:t>podepsané ředitelem Útvaru hlavního architekta </a:t>
            </a:r>
            <a:r>
              <a:rPr lang="cs-CZ" sz="2000" dirty="0" err="1"/>
              <a:t>eGovernmentu</a:t>
            </a:r>
            <a:r>
              <a:rPr lang="cs-CZ" sz="2000" dirty="0"/>
              <a:t> Ministerstva vnitra ČR dle vzoru v příloze č. 3 </a:t>
            </a:r>
            <a:r>
              <a:rPr lang="cs-CZ" sz="2000" dirty="0" smtClean="0"/>
              <a:t>pravidel 28. výzvy. </a:t>
            </a:r>
          </a:p>
          <a:p>
            <a:pPr lvl="1"/>
            <a:r>
              <a:rPr lang="cs-CZ" sz="2000" dirty="0" smtClean="0"/>
              <a:t>Místo </a:t>
            </a:r>
            <a:r>
              <a:rPr lang="cs-CZ" sz="2000" dirty="0"/>
              <a:t>stanoviska podle vzoru č. 3 </a:t>
            </a:r>
            <a:r>
              <a:rPr lang="cs-CZ" sz="2000" dirty="0" smtClean="0"/>
              <a:t>Pravidel </a:t>
            </a:r>
            <a:r>
              <a:rPr lang="cs-CZ" sz="2000" dirty="0"/>
              <a:t>je možné přiložit stanovisko hlavního architekta </a:t>
            </a:r>
            <a:r>
              <a:rPr lang="cs-CZ" sz="2000" dirty="0" err="1"/>
              <a:t>eGovernmentu</a:t>
            </a:r>
            <a:r>
              <a:rPr lang="cs-CZ" sz="2000" dirty="0"/>
              <a:t> podle usnesení vlády ČR č. 889 ze dne 2. 11. 2015.   </a:t>
            </a:r>
          </a:p>
          <a:p>
            <a:pPr lvl="1"/>
            <a:r>
              <a:rPr lang="cs-CZ" sz="2000" dirty="0" smtClean="0"/>
              <a:t>Vydává se na základě Studie proveditelnosti, která je v nezměněné podobě přiložena k projektové žádosti (čestné prohlášení)</a:t>
            </a:r>
          </a:p>
          <a:p>
            <a:pPr marL="457200" lvl="1" indent="0">
              <a:buNone/>
            </a:pPr>
            <a:r>
              <a:rPr lang="cs-CZ" sz="2000" i="1" dirty="0"/>
              <a:t>Souhlasné stanovisko se dokládá v případech, že se projekt váže na centrální systémy veřejné správy nebo jeho celkové způsobilé výdaje přesahují 15 mil. Kč. </a:t>
            </a: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Přiložené dokumenty</a:t>
            </a:r>
            <a:endParaRPr lang="cs-CZ" sz="2400" dirty="0"/>
          </a:p>
          <a:p>
            <a:pPr lvl="0"/>
            <a:r>
              <a:rPr lang="cs-CZ" sz="2400" b="1" dirty="0" smtClean="0"/>
              <a:t>Studie proveditelnosti</a:t>
            </a:r>
            <a:endParaRPr lang="cs-CZ" sz="2400" dirty="0"/>
          </a:p>
          <a:p>
            <a:pPr lvl="1"/>
            <a:r>
              <a:rPr lang="cs-CZ" sz="1600" dirty="0"/>
              <a:t>Podle vzoru v příloze č. 2 Specifických pravidel výzvy č. </a:t>
            </a:r>
            <a:r>
              <a:rPr lang="cs-CZ" sz="1600" dirty="0" smtClean="0"/>
              <a:t>28</a:t>
            </a:r>
            <a:endParaRPr lang="cs-CZ" sz="1600" dirty="0"/>
          </a:p>
          <a:p>
            <a:pPr marL="457200" lvl="1" indent="0">
              <a:buNone/>
            </a:pPr>
            <a:endParaRPr lang="cs-CZ" sz="2000" dirty="0" smtClean="0"/>
          </a:p>
          <a:p>
            <a:pPr lvl="0"/>
            <a:r>
              <a:rPr lang="cs-CZ" sz="2400" b="1" dirty="0" smtClean="0"/>
              <a:t>Průzkum trhu</a:t>
            </a:r>
            <a:endParaRPr lang="cs-CZ" sz="2400" dirty="0"/>
          </a:p>
          <a:p>
            <a:pPr marL="0" lvl="0" indent="0">
              <a:buNone/>
            </a:pPr>
            <a:endParaRPr lang="cs-CZ" sz="1800" dirty="0"/>
          </a:p>
          <a:p>
            <a:pPr lvl="0"/>
            <a:r>
              <a:rPr lang="cs-CZ" sz="2400" b="1" dirty="0" smtClean="0"/>
              <a:t>Výpočet čistých jiných peněžních příjmů</a:t>
            </a:r>
          </a:p>
          <a:p>
            <a:pPr marL="0" lvl="0" indent="0">
              <a:buNone/>
            </a:pPr>
            <a:endParaRPr lang="cs-CZ" sz="2400" dirty="0"/>
          </a:p>
          <a:p>
            <a:pPr lvl="0"/>
            <a:r>
              <a:rPr lang="cs-CZ" sz="2400" b="1" dirty="0" smtClean="0"/>
              <a:t>Seznam objednávek – přímých nákupů</a:t>
            </a:r>
          </a:p>
          <a:p>
            <a:pPr lvl="1"/>
            <a:r>
              <a:rPr lang="cs-CZ" sz="1600" dirty="0"/>
              <a:t>všechny uskutečněné objednávky – přímé nákupy ve výši od 100 tis. bez DPH vztahující se k projektu, které provedl před podáním žádosti o podporu.</a:t>
            </a:r>
          </a:p>
          <a:p>
            <a:pPr lvl="0"/>
            <a:endParaRPr lang="cs-CZ" sz="24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28. výzva IROP – REVIZE 1.1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/>
              <a:t>květen 2016</a:t>
            </a:r>
          </a:p>
          <a:p>
            <a:pPr lvl="0"/>
            <a:r>
              <a:rPr lang="cs-CZ" sz="2400" dirty="0" smtClean="0"/>
              <a:t>bude doplněna povinná příloha – výpis z rejstříku trestů pro statutárního zástupce organizací zakládaných obcí nebo krajem</a:t>
            </a:r>
            <a:endParaRPr lang="cs-CZ" sz="24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PhDr. Aleš Pekárek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ales.pekarek@mmr.cz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4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4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52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0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042945"/>
              </p:ext>
            </p:extLst>
          </p:nvPr>
        </p:nvGraphicFramePr>
        <p:xfrm>
          <a:off x="179512" y="1337437"/>
          <a:ext cx="878497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 o podporu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a zadávání zakázek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Odstoupení, ukončení realizace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Horizontální priority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Použité pojmy, použité zkratky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Publicita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8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a plán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prstClr val="black"/>
                </a:solidFill>
              </a:rPr>
              <a:t>11 </a:t>
            </a:r>
            <a:r>
              <a:rPr lang="cs-CZ" sz="2200" b="1" dirty="0">
                <a:solidFill>
                  <a:prstClr val="black"/>
                </a:solidFill>
              </a:rPr>
              <a:t>výzev v r. 2016 již vyhlášeno</a:t>
            </a:r>
            <a:r>
              <a:rPr lang="cs-CZ" sz="2200" dirty="0">
                <a:solidFill>
                  <a:prstClr val="black"/>
                </a:solidFill>
              </a:rPr>
              <a:t> (</a:t>
            </a:r>
            <a:r>
              <a:rPr lang="cs-CZ" sz="2200" dirty="0" err="1">
                <a:solidFill>
                  <a:prstClr val="black"/>
                </a:solidFill>
              </a:rPr>
              <a:t>Nízkoemisní</a:t>
            </a:r>
            <a:r>
              <a:rPr lang="cs-CZ" sz="2200" dirty="0">
                <a:solidFill>
                  <a:prstClr val="black"/>
                </a:solidFill>
              </a:rPr>
              <a:t> vozidla; Muzea; Telematika pro veřejnou dopravu, Specifické informační a komunikační systémy a infrastruktura I., Výstavba a modernizace přestupních terminálů, Knihovny, </a:t>
            </a:r>
            <a:r>
              <a:rPr lang="cs-CZ" sz="2200" dirty="0" err="1">
                <a:solidFill>
                  <a:prstClr val="black"/>
                </a:solidFill>
              </a:rPr>
              <a:t>eGovernment</a:t>
            </a:r>
            <a:r>
              <a:rPr lang="cs-CZ" sz="2200" dirty="0">
                <a:solidFill>
                  <a:prstClr val="black"/>
                </a:solidFill>
              </a:rPr>
              <a:t> I., Vzdělávací a výcviková střediska </a:t>
            </a:r>
            <a:r>
              <a:rPr lang="cs-CZ" sz="2200" dirty="0" smtClean="0">
                <a:solidFill>
                  <a:prstClr val="black"/>
                </a:solidFill>
              </a:rPr>
              <a:t>IZS, </a:t>
            </a:r>
            <a:r>
              <a:rPr lang="cs-CZ" sz="2200" dirty="0">
                <a:solidFill>
                  <a:prstClr val="black"/>
                </a:solidFill>
              </a:rPr>
              <a:t>Specifické informační a komunikační systémy a infrastruktura </a:t>
            </a:r>
            <a:r>
              <a:rPr lang="cs-CZ" sz="2200" dirty="0" smtClean="0">
                <a:solidFill>
                  <a:prstClr val="black"/>
                </a:solidFill>
              </a:rPr>
              <a:t>II., Sociální služby, Sociální služby – sociálně vyloučené lokality)</a:t>
            </a:r>
            <a:endParaRPr lang="cs-CZ" sz="2200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endParaRPr lang="cs-CZ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IROP 2015 A 2016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en-US" sz="3200" dirty="0" err="1" smtClean="0">
                <a:solidFill>
                  <a:srgbClr val="0070C0"/>
                </a:solidFill>
              </a:rPr>
              <a:t>Strukt</a:t>
            </a:r>
            <a:r>
              <a:rPr lang="cs-CZ" sz="3200" dirty="0" smtClean="0">
                <a:solidFill>
                  <a:srgbClr val="0070C0"/>
                </a:solidFill>
              </a:rPr>
              <a:t>U</a:t>
            </a:r>
            <a:r>
              <a:rPr lang="en-US" sz="3200" dirty="0" err="1" smtClean="0">
                <a:solidFill>
                  <a:srgbClr val="0070C0"/>
                </a:solidFill>
              </a:rPr>
              <a:t>ra</a:t>
            </a:r>
            <a:r>
              <a:rPr lang="en-US" sz="3200" dirty="0" smtClean="0">
                <a:solidFill>
                  <a:srgbClr val="0070C0"/>
                </a:solidFill>
              </a:rPr>
              <a:t> IROP</a:t>
            </a:r>
            <a:br>
              <a:rPr lang="en-US" sz="3200" dirty="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246719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1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1 - Infrastruktura</a:t>
            </a: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7827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1947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</TotalTime>
  <Words>1698</Words>
  <Application>Microsoft Office PowerPoint</Application>
  <PresentationFormat>Předvádění na obrazovce (4:3)</PresentationFormat>
  <Paragraphs>424</Paragraphs>
  <Slides>39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MotivIROP</vt:lpstr>
      <vt:lpstr>    28. výzva IROP „SPECIFICKÉ INFORMAČNÍ A KOMUNIKAČNÍ SYSTÉMY A INFRASTRUKTURA II.“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Strategický rámec rozvoje veřejné správy </vt:lpstr>
      <vt:lpstr> Projektové okruhy IP3 </vt:lpstr>
      <vt:lpstr> Projektové okruhy IP3 </vt:lpstr>
      <vt:lpstr>Prezentace aplikace PowerPoint</vt:lpstr>
      <vt:lpstr>  28. výzva IROP – SPECIFICKÉ INFORMAČNÍ A KOMUNIKAČNÍ SYSTÉMY A INFRASTRUKTURA Ii.  </vt:lpstr>
      <vt:lpstr> 28. výzva IROP – SIKSI II. </vt:lpstr>
      <vt:lpstr> 28. výzva IROP – SIKSI II. </vt:lpstr>
      <vt:lpstr> 28. výzva IROP – finanční limity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podporované aktivity </vt:lpstr>
      <vt:lpstr> 28. výzva IROP – povinné přílohy </vt:lpstr>
      <vt:lpstr> 28. výzva IROP – povinné přílohy </vt:lpstr>
      <vt:lpstr> 28. výzva IROP – povinné přílohy </vt:lpstr>
      <vt:lpstr> 28. výzva IROP – povinné přílohy </vt:lpstr>
      <vt:lpstr> 28. výzva IROP – REVIZE 1.1 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Tomáš Kraus</cp:lastModifiedBy>
  <cp:revision>240</cp:revision>
  <cp:lastPrinted>2015-01-29T12:55:59Z</cp:lastPrinted>
  <dcterms:created xsi:type="dcterms:W3CDTF">2014-10-03T06:20:14Z</dcterms:created>
  <dcterms:modified xsi:type="dcterms:W3CDTF">2016-05-03T13:40:14Z</dcterms:modified>
</cp:coreProperties>
</file>